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19"/>
  </p:notesMasterIdLst>
  <p:sldIdLst>
    <p:sldId id="256" r:id="rId2"/>
    <p:sldId id="257" r:id="rId3"/>
    <p:sldId id="395" r:id="rId4"/>
    <p:sldId id="396" r:id="rId5"/>
    <p:sldId id="394" r:id="rId6"/>
    <p:sldId id="398" r:id="rId7"/>
    <p:sldId id="399" r:id="rId8"/>
    <p:sldId id="400" r:id="rId9"/>
    <p:sldId id="416" r:id="rId10"/>
    <p:sldId id="417" r:id="rId11"/>
    <p:sldId id="402" r:id="rId12"/>
    <p:sldId id="418" r:id="rId13"/>
    <p:sldId id="419" r:id="rId14"/>
    <p:sldId id="415" r:id="rId15"/>
    <p:sldId id="420" r:id="rId16"/>
    <p:sldId id="421" r:id="rId17"/>
    <p:sldId id="42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2C9B98D-5048-454D-B473-7116C88A77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1059DE-A6F8-44D9-AEFB-9C61B1B3FD7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8FE50274-5E5A-41D1-9DC6-1009B19FB6A4}" type="datetimeFigureOut">
              <a:rPr lang="zh-CN" altLang="en-US"/>
              <a:pPr>
                <a:defRPr/>
              </a:pPr>
              <a:t>2019/11/5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5ECEB717-37C0-44FD-8866-C252CB3C50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CC678CD9-5E6A-4E9A-A1EC-1C6290F8CC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79862C-5AAA-452C-94EC-F65DB9D3EE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9291EF-7A37-46A3-9219-4089958E6D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/>
            </a:lvl1pPr>
          </a:lstStyle>
          <a:p>
            <a:fld id="{54EE17BC-4F14-4C04-A587-8F5ECED9786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8FCE8C-02DF-46BE-A157-083F4B8AA18F}" type="datetimeFigureOut">
              <a:rPr lang="zh-CN" altLang="en-US" smtClean="0"/>
              <a:pPr>
                <a:defRPr/>
              </a:pPr>
              <a:t>2019/11/5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5E2499A-6780-4254-B187-9622D04F75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27262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26A130-7C02-4832-850A-207B8691CDB0}" type="datetimeFigureOut">
              <a:rPr lang="zh-CN" altLang="en-US" smtClean="0"/>
              <a:pPr>
                <a:defRPr/>
              </a:pPr>
              <a:t>2019/11/5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709E645-530B-450F-9964-25562C853D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69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26A130-7C02-4832-850A-207B8691CDB0}" type="datetimeFigureOut">
              <a:rPr lang="zh-CN" altLang="en-US" smtClean="0"/>
              <a:pPr>
                <a:defRPr/>
              </a:pPr>
              <a:t>2019/11/5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709E645-530B-450F-9964-25562C853D3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6285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26A130-7C02-4832-850A-207B8691CDB0}" type="datetimeFigureOut">
              <a:rPr lang="zh-CN" altLang="en-US" smtClean="0"/>
              <a:pPr>
                <a:defRPr/>
              </a:pPr>
              <a:t>2019/11/5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709E645-530B-450F-9964-25562C853D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24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26A130-7C02-4832-850A-207B8691CDB0}" type="datetimeFigureOut">
              <a:rPr lang="zh-CN" altLang="en-US" smtClean="0"/>
              <a:pPr>
                <a:defRPr/>
              </a:pPr>
              <a:t>2019/11/5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709E645-530B-450F-9964-25562C853D3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7029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26A130-7C02-4832-850A-207B8691CDB0}" type="datetimeFigureOut">
              <a:rPr lang="zh-CN" altLang="en-US" smtClean="0"/>
              <a:pPr>
                <a:defRPr/>
              </a:pPr>
              <a:t>2019/11/5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709E645-530B-450F-9964-25562C853D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125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BA897A-0702-4FF1-97B5-773A3C8AC70C}" type="datetimeFigureOut">
              <a:rPr lang="zh-CN" altLang="en-US" smtClean="0"/>
              <a:pPr>
                <a:defRPr/>
              </a:pPr>
              <a:t>2019/11/5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92AA-76F1-42FF-B05C-004829B6BDB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452417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26A130-7C02-4832-850A-207B8691CDB0}" type="datetimeFigureOut">
              <a:rPr lang="zh-CN" altLang="en-US" smtClean="0"/>
              <a:pPr>
                <a:defRPr/>
              </a:pPr>
              <a:t>2019/11/5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9E645-530B-450F-9964-25562C853D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053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03C987-6640-4EFB-AF85-67B257C983A6}" type="datetimeFigureOut">
              <a:rPr lang="zh-CN" altLang="en-US" smtClean="0"/>
              <a:pPr>
                <a:defRPr/>
              </a:pPr>
              <a:t>2019/11/5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ABEA0-256E-4687-BDC0-549C4CDCAB5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653969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08E62-42CE-4F14-AD7C-380CA01544A1}" type="datetimeFigureOut">
              <a:rPr lang="zh-CN" altLang="en-US" smtClean="0"/>
              <a:pPr>
                <a:defRPr/>
              </a:pPr>
              <a:t>2019/11/5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8CF80E3-D858-4C1D-BC9D-263A754CE1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249811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EB5C1D-CF9A-45BF-8F51-D6858A4BE47C}" type="datetimeFigureOut">
              <a:rPr lang="zh-CN" altLang="en-US" smtClean="0"/>
              <a:pPr>
                <a:defRPr/>
              </a:pPr>
              <a:t>2019/11/5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C10A9E7-826D-4865-B05E-32E87DBECA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593308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F6F1E9-BFA7-4865-A4E2-3BFD7CA17EE6}" type="datetimeFigureOut">
              <a:rPr lang="zh-CN" altLang="en-US" smtClean="0"/>
              <a:pPr>
                <a:defRPr/>
              </a:pPr>
              <a:t>2019/11/5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5DC3A53-7A73-4FF0-AC24-62623C622E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026748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EE8015-1BDB-4B82-B778-7D41C47E3334}" type="datetimeFigureOut">
              <a:rPr lang="zh-CN" altLang="en-US" smtClean="0"/>
              <a:pPr>
                <a:defRPr/>
              </a:pPr>
              <a:t>2019/11/5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B3007-C8CA-4D8B-BB5D-8D48926A447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529603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1F1C1-6663-496E-9654-66982C9F7DE5}" type="datetimeFigureOut">
              <a:rPr lang="zh-CN" altLang="en-US" smtClean="0"/>
              <a:pPr>
                <a:defRPr/>
              </a:pPr>
              <a:t>2019/11/5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1F8D-04F5-4419-BC31-7199F3699B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586549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AC02D0-8746-40A1-BBA8-C3DBE1967C19}" type="datetimeFigureOut">
              <a:rPr lang="zh-CN" altLang="en-US" smtClean="0"/>
              <a:pPr>
                <a:defRPr/>
              </a:pPr>
              <a:t>2019/11/5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BD09-8BEB-428B-B198-924649B827E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180483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5D03BB-704E-4DE5-BC90-07923F3AAE55}" type="datetimeFigureOut">
              <a:rPr lang="zh-CN" altLang="en-US" smtClean="0"/>
              <a:pPr>
                <a:defRPr/>
              </a:pPr>
              <a:t>2019/11/5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6469D7-2A19-405A-B803-F595D5179C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201213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D26A130-7C02-4832-850A-207B8691CDB0}" type="datetimeFigureOut">
              <a:rPr lang="zh-CN" altLang="en-US" smtClean="0"/>
              <a:pPr>
                <a:defRPr/>
              </a:pPr>
              <a:t>2019/11/5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709E645-530B-450F-9964-25562C853D3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36" name="图片 6" descr="VI视觉识别系统2016.06">
            <a:extLst>
              <a:ext uri="{FF2B5EF4-FFF2-40B4-BE49-F238E27FC236}">
                <a16:creationId xmlns:a16="http://schemas.microsoft.com/office/drawing/2014/main" id="{3BFE09BC-FAF7-4888-B1AA-E358389CB9B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50" y="46038"/>
            <a:ext cx="4584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0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</p:sldLayoutIdLst>
  <p:transition spd="slow">
    <p:cover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27">
            <a:extLst>
              <a:ext uri="{FF2B5EF4-FFF2-40B4-BE49-F238E27FC236}">
                <a16:creationId xmlns:a16="http://schemas.microsoft.com/office/drawing/2014/main" id="{1E3F419B-684A-453C-A3C5-16E33FDAF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0" y="496888"/>
            <a:ext cx="5632450" cy="621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图片 10">
            <a:extLst>
              <a:ext uri="{FF2B5EF4-FFF2-40B4-BE49-F238E27FC236}">
                <a16:creationId xmlns:a16="http://schemas.microsoft.com/office/drawing/2014/main" id="{A7608FB7-87D5-402B-B743-DC6F02EF0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6300" y="-3103563"/>
            <a:ext cx="4676775" cy="551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图片 17">
            <a:extLst>
              <a:ext uri="{FF2B5EF4-FFF2-40B4-BE49-F238E27FC236}">
                <a16:creationId xmlns:a16="http://schemas.microsoft.com/office/drawing/2014/main" id="{B6BC83D8-A8AF-423F-AAD2-075FF221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588" y="3602038"/>
            <a:ext cx="4298951" cy="355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文本框 28">
            <a:extLst>
              <a:ext uri="{FF2B5EF4-FFF2-40B4-BE49-F238E27FC236}">
                <a16:creationId xmlns:a16="http://schemas.microsoft.com/office/drawing/2014/main" id="{12A2848F-BD6A-41BA-B59D-955928C6E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4203700"/>
            <a:ext cx="9605963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400" b="1">
                <a:solidFill>
                  <a:srgbClr val="29BAD9"/>
                </a:solidFill>
                <a:latin typeface="华康海报体W12(P)" pitchFamily="82" charset="-122"/>
                <a:ea typeface="华康海报体W12(P)" pitchFamily="82" charset="-122"/>
              </a:rPr>
              <a:t>第十二课 汉武帝巩固大一统王朝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CD7C67-A4AE-4610-93C1-B9C337E3AB70}"/>
              </a:ext>
            </a:extLst>
          </p:cNvPr>
          <p:cNvSpPr txBox="1"/>
          <p:nvPr/>
        </p:nvSpPr>
        <p:spPr>
          <a:xfrm>
            <a:off x="506413" y="2271713"/>
            <a:ext cx="6751637" cy="12001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3600" b="1" dirty="0">
                <a:solidFill>
                  <a:srgbClr val="00B050"/>
                </a:solidFill>
              </a:rPr>
              <a:t>第三单元    秦汉时期：</a:t>
            </a:r>
            <a:endParaRPr lang="en-US" altLang="zh-CN" sz="3600" b="1" dirty="0">
              <a:solidFill>
                <a:srgbClr val="00B050"/>
              </a:solidFill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3600" b="1" dirty="0">
                <a:solidFill>
                  <a:srgbClr val="00B050"/>
                </a:solidFill>
              </a:rPr>
              <a:t>统一的多民族国家的建立和巩固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AutoShape 3">
            <a:extLst>
              <a:ext uri="{FF2B5EF4-FFF2-40B4-BE49-F238E27FC236}">
                <a16:creationId xmlns:a16="http://schemas.microsoft.com/office/drawing/2014/main" id="{E8515D4C-C265-4F90-880C-A314ECF58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788" y="671513"/>
            <a:ext cx="6869112" cy="3257550"/>
          </a:xfrm>
          <a:prstGeom prst="wedgeRectCallout">
            <a:avLst>
              <a:gd name="adj1" fmla="val -50259"/>
              <a:gd name="adj2" fmla="val 69958"/>
            </a:avLst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董爱卿，近来朕心中颇为烦闷，诸王门下的那些宾客又在批评朕的政策，指责中央，唧唧歪歪，吵得朕心神不宁，不知爱卿可有对策？</a:t>
            </a:r>
          </a:p>
        </p:txBody>
      </p:sp>
      <p:pic>
        <p:nvPicPr>
          <p:cNvPr id="22531" name="图片 1">
            <a:extLst>
              <a:ext uri="{FF2B5EF4-FFF2-40B4-BE49-F238E27FC236}">
                <a16:creationId xmlns:a16="http://schemas.microsoft.com/office/drawing/2014/main" id="{D743113E-5387-4D95-BAAD-1F7ED9716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209550"/>
            <a:ext cx="3341688" cy="318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图片 2">
            <a:extLst>
              <a:ext uri="{FF2B5EF4-FFF2-40B4-BE49-F238E27FC236}">
                <a16:creationId xmlns:a16="http://schemas.microsoft.com/office/drawing/2014/main" id="{3E29615A-7BD2-412A-8534-0CCC080EE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3552825"/>
            <a:ext cx="2759075" cy="28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图片 3">
            <a:extLst>
              <a:ext uri="{FF2B5EF4-FFF2-40B4-BE49-F238E27FC236}">
                <a16:creationId xmlns:a16="http://schemas.microsoft.com/office/drawing/2014/main" id="{FA451E6B-E664-4F5E-9486-117C6E915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075" y="4208463"/>
            <a:ext cx="2179638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图片 4">
            <a:extLst>
              <a:ext uri="{FF2B5EF4-FFF2-40B4-BE49-F238E27FC236}">
                <a16:creationId xmlns:a16="http://schemas.microsoft.com/office/drawing/2014/main" id="{01F22CA8-C63F-4431-93F1-73CE078A9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117975"/>
            <a:ext cx="2370138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ldLvl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1" name="Rectangle 15">
            <a:extLst>
              <a:ext uri="{FF2B5EF4-FFF2-40B4-BE49-F238E27FC236}">
                <a16:creationId xmlns:a16="http://schemas.microsoft.com/office/drawing/2014/main" id="{A183BFB2-3FF0-4613-81C8-2C8507E01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5308600"/>
            <a:ext cx="5957887" cy="106203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TW" altLang="zh-CN" sz="315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" panose="02010609060101010101" pitchFamily="49" charset="-122"/>
              </a:rPr>
              <a:t>废除诸子百家的主张，</a:t>
            </a:r>
          </a:p>
          <a:p>
            <a:pPr>
              <a:defRPr/>
            </a:pPr>
            <a:r>
              <a:rPr lang="zh-TW" altLang="zh-CN" sz="315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" panose="02010609060101010101" pitchFamily="49" charset="-122"/>
              </a:rPr>
              <a:t>把儒家思想作为正统思想。</a:t>
            </a: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62ECD57F-3D8B-479E-AD9E-5D450B171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309563"/>
            <a:ext cx="5126038" cy="5842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1" dirty="0">
                <a:latin typeface="Times New Roman" panose="02020603050405020304" pitchFamily="18" charset="0"/>
              </a:rPr>
              <a:t>二 “罢黜百家，独尊儒术”</a:t>
            </a:r>
          </a:p>
        </p:txBody>
      </p:sp>
      <p:pic>
        <p:nvPicPr>
          <p:cNvPr id="23556" name="图片 1">
            <a:extLst>
              <a:ext uri="{FF2B5EF4-FFF2-40B4-BE49-F238E27FC236}">
                <a16:creationId xmlns:a16="http://schemas.microsoft.com/office/drawing/2014/main" id="{511EF9DD-0CB7-4512-9294-0B6457AA7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8" y="1389063"/>
            <a:ext cx="2341562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图片 2">
            <a:extLst>
              <a:ext uri="{FF2B5EF4-FFF2-40B4-BE49-F238E27FC236}">
                <a16:creationId xmlns:a16="http://schemas.microsoft.com/office/drawing/2014/main" id="{2E962A84-0735-4BA9-9DF1-BA11014AD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1508125"/>
            <a:ext cx="320040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图片 3">
            <a:extLst>
              <a:ext uri="{FF2B5EF4-FFF2-40B4-BE49-F238E27FC236}">
                <a16:creationId xmlns:a16="http://schemas.microsoft.com/office/drawing/2014/main" id="{C2BD5E88-409F-4A8D-A606-94C1FB26D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1589088"/>
            <a:ext cx="2786063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31" grpId="0" animBg="1" autoUpdateAnimBg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>
            <a:extLst>
              <a:ext uri="{FF2B5EF4-FFF2-40B4-BE49-F238E27FC236}">
                <a16:creationId xmlns:a16="http://schemas.microsoft.com/office/drawing/2014/main" id="{055B8D3D-CD6D-447A-A141-45CF5A6FD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400" y="1673225"/>
            <a:ext cx="8685213" cy="157003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dirty="0">
                <a:latin typeface="Times New Roman" panose="02020603050405020304" pitchFamily="18" charset="0"/>
              </a:rPr>
              <a:t>1 </a:t>
            </a:r>
            <a:r>
              <a:rPr lang="zh-CN" altLang="en-US" sz="3200" b="1" dirty="0">
                <a:latin typeface="Times New Roman" panose="02020603050405020304" pitchFamily="18" charset="0"/>
              </a:rPr>
              <a:t>背景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altLang="zh-CN" sz="3200" b="1" dirty="0">
                <a:latin typeface="Times New Roman" panose="02020603050405020304" pitchFamily="18" charset="0"/>
              </a:rPr>
              <a:t>   </a:t>
            </a:r>
            <a:r>
              <a:rPr lang="zh-CN" altLang="en-US" sz="3200" b="1" dirty="0">
                <a:latin typeface="Times New Roman" panose="02020603050405020304" pitchFamily="18" charset="0"/>
              </a:rPr>
              <a:t>“无为而治”政策，诸子百家学说流行，许多士人四处游说，依附诸侯王，对抗朝廷。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4D4D579A-AB84-4C96-8EF6-73D0727CB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938" y="3729038"/>
            <a:ext cx="4597400" cy="58578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dirty="0">
                <a:latin typeface="Times New Roman" panose="02020603050405020304" pitchFamily="18" charset="0"/>
              </a:rPr>
              <a:t>2 </a:t>
            </a:r>
            <a:r>
              <a:rPr lang="zh-CN" altLang="en-US" sz="3200" b="1" dirty="0">
                <a:latin typeface="Times New Roman" panose="02020603050405020304" pitchFamily="18" charset="0"/>
              </a:rPr>
              <a:t>目的：加强中央集权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BE5E8E75-DE73-4E38-B6B6-787BE8737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213" y="4965700"/>
            <a:ext cx="3573462" cy="58578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dirty="0">
                <a:latin typeface="Times New Roman" panose="02020603050405020304" pitchFamily="18" charset="0"/>
              </a:rPr>
              <a:t>3 </a:t>
            </a:r>
            <a:r>
              <a:rPr lang="zh-CN" altLang="en-US" sz="3200" b="1" dirty="0">
                <a:latin typeface="Times New Roman" panose="02020603050405020304" pitchFamily="18" charset="0"/>
              </a:rPr>
              <a:t>提出者：董仲舒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CB669801-9E9B-4A52-9E3B-2D09F1A53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309563"/>
            <a:ext cx="5126038" cy="5842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1" dirty="0">
                <a:latin typeface="Times New Roman" panose="02020603050405020304" pitchFamily="18" charset="0"/>
              </a:rPr>
              <a:t>二 “罢黜百家，独尊儒术”</a:t>
            </a:r>
          </a:p>
        </p:txBody>
      </p:sp>
      <p:pic>
        <p:nvPicPr>
          <p:cNvPr id="24582" name="图片 1">
            <a:extLst>
              <a:ext uri="{FF2B5EF4-FFF2-40B4-BE49-F238E27FC236}">
                <a16:creationId xmlns:a16="http://schemas.microsoft.com/office/drawing/2014/main" id="{BEAD375F-143E-4D7E-B089-34DE61A5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3505200"/>
            <a:ext cx="23749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>
            <a:extLst>
              <a:ext uri="{FF2B5EF4-FFF2-40B4-BE49-F238E27FC236}">
                <a16:creationId xmlns:a16="http://schemas.microsoft.com/office/drawing/2014/main" id="{75E9E01D-6FD9-44AD-9B54-5B704CDDD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1497013"/>
            <a:ext cx="8685212" cy="206216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dirty="0">
                <a:latin typeface="Times New Roman" panose="02020603050405020304" pitchFamily="18" charset="0"/>
              </a:rPr>
              <a:t>4 </a:t>
            </a:r>
            <a:r>
              <a:rPr lang="zh-CN" altLang="en-US" sz="3200" b="1" dirty="0">
                <a:latin typeface="Times New Roman" panose="02020603050405020304" pitchFamily="18" charset="0"/>
              </a:rPr>
              <a:t>表现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altLang="zh-CN" sz="3200" b="1" dirty="0">
                <a:latin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Times New Roman" panose="02020603050405020304" pitchFamily="18" charset="0"/>
              </a:rPr>
              <a:t>把儒家学说立为正统思想；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altLang="zh-CN" sz="3200" b="1" dirty="0">
                <a:latin typeface="Times New Roman" panose="02020603050405020304" pitchFamily="18" charset="0"/>
              </a:rPr>
              <a:t>  </a:t>
            </a:r>
            <a:r>
              <a:rPr lang="zh-CN" altLang="en-US" sz="3200" b="1" dirty="0">
                <a:latin typeface="Times New Roman" panose="02020603050405020304" pitchFamily="18" charset="0"/>
              </a:rPr>
              <a:t>汉武帝在长安兴办太学</a:t>
            </a:r>
            <a:r>
              <a:rPr lang="en-US" altLang="zh-CN" sz="3200" b="1" dirty="0">
                <a:latin typeface="Times New Roman" panose="02020603050405020304" pitchFamily="18" charset="0"/>
              </a:rPr>
              <a:t>——</a:t>
            </a:r>
          </a:p>
          <a:p>
            <a:pPr eaLnBrk="1" hangingPunct="1">
              <a:defRPr/>
            </a:pPr>
            <a:r>
              <a:rPr lang="en-US" altLang="zh-CN" sz="3200" b="1" dirty="0">
                <a:latin typeface="Times New Roman" panose="02020603050405020304" pitchFamily="18" charset="0"/>
              </a:rPr>
              <a:t>                  《</a:t>
            </a:r>
            <a:r>
              <a:rPr lang="zh-CN" altLang="en-US" sz="3200" b="1" dirty="0">
                <a:latin typeface="Times New Roman" panose="02020603050405020304" pitchFamily="18" charset="0"/>
              </a:rPr>
              <a:t>诗</a:t>
            </a:r>
            <a:r>
              <a:rPr lang="en-US" altLang="zh-CN" sz="3200" b="1" dirty="0">
                <a:latin typeface="Times New Roman" panose="02020603050405020304" pitchFamily="18" charset="0"/>
              </a:rPr>
              <a:t>》《</a:t>
            </a:r>
            <a:r>
              <a:rPr lang="zh-CN" altLang="en-US" sz="3200" b="1" dirty="0">
                <a:latin typeface="Times New Roman" panose="02020603050405020304" pitchFamily="18" charset="0"/>
              </a:rPr>
              <a:t>书</a:t>
            </a:r>
            <a:r>
              <a:rPr lang="en-US" altLang="zh-CN" sz="3200" b="1" dirty="0">
                <a:latin typeface="Times New Roman" panose="02020603050405020304" pitchFamily="18" charset="0"/>
              </a:rPr>
              <a:t>》《</a:t>
            </a:r>
            <a:r>
              <a:rPr lang="zh-CN" altLang="en-US" sz="3200" b="1" dirty="0">
                <a:latin typeface="Times New Roman" panose="02020603050405020304" pitchFamily="18" charset="0"/>
              </a:rPr>
              <a:t>礼</a:t>
            </a:r>
            <a:r>
              <a:rPr lang="en-US" altLang="zh-CN" sz="3200" b="1" dirty="0">
                <a:latin typeface="Times New Roman" panose="02020603050405020304" pitchFamily="18" charset="0"/>
              </a:rPr>
              <a:t>》《</a:t>
            </a:r>
            <a:r>
              <a:rPr lang="zh-CN" altLang="en-US" sz="3200" b="1" dirty="0">
                <a:latin typeface="Times New Roman" panose="02020603050405020304" pitchFamily="18" charset="0"/>
              </a:rPr>
              <a:t>易</a:t>
            </a:r>
            <a:r>
              <a:rPr lang="en-US" altLang="zh-CN" sz="3200" b="1" dirty="0">
                <a:latin typeface="Times New Roman" panose="02020603050405020304" pitchFamily="18" charset="0"/>
              </a:rPr>
              <a:t>》《</a:t>
            </a:r>
            <a:r>
              <a:rPr lang="zh-CN" altLang="en-US" sz="3200" b="1" dirty="0">
                <a:latin typeface="Times New Roman" panose="02020603050405020304" pitchFamily="18" charset="0"/>
              </a:rPr>
              <a:t>春秋</a:t>
            </a:r>
            <a:r>
              <a:rPr lang="en-US" altLang="zh-CN" sz="3200" b="1" dirty="0">
                <a:latin typeface="Times New Roman" panose="02020603050405020304" pitchFamily="18" charset="0"/>
              </a:rPr>
              <a:t>》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D3198209-458C-47CF-9C2F-94BEB84B4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4379913"/>
            <a:ext cx="5880100" cy="156845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dirty="0">
                <a:latin typeface="Times New Roman" panose="02020603050405020304" pitchFamily="18" charset="0"/>
              </a:rPr>
              <a:t>5 </a:t>
            </a:r>
            <a:r>
              <a:rPr lang="zh-CN" altLang="en-US" sz="3200" b="1" dirty="0">
                <a:latin typeface="Times New Roman" panose="02020603050405020304" pitchFamily="18" charset="0"/>
              </a:rPr>
              <a:t>作用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altLang="zh-CN" sz="3200" b="1" dirty="0">
                <a:latin typeface="Times New Roman" panose="02020603050405020304" pitchFamily="18" charset="0"/>
              </a:rPr>
              <a:t>      </a:t>
            </a:r>
            <a:r>
              <a:rPr lang="zh-CN" altLang="en-US" sz="3200" b="1" dirty="0">
                <a:latin typeface="Times New Roman" panose="02020603050405020304" pitchFamily="18" charset="0"/>
              </a:rPr>
              <a:t>自此，儒学居于主导地位，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zh-CN" altLang="en-US" sz="3200" b="1" dirty="0">
                <a:latin typeface="Times New Roman" panose="02020603050405020304" pitchFamily="18" charset="0"/>
              </a:rPr>
              <a:t>为历代王朝所推崇，影响深远。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3CC94CD7-FC52-4567-BADD-F65137A36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309563"/>
            <a:ext cx="5126038" cy="5842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1" dirty="0">
                <a:latin typeface="Times New Roman" panose="02020603050405020304" pitchFamily="18" charset="0"/>
              </a:rPr>
              <a:t>二 “罢黜百家，独尊儒术”</a:t>
            </a:r>
          </a:p>
        </p:txBody>
      </p:sp>
      <p:pic>
        <p:nvPicPr>
          <p:cNvPr id="25605" name="图片 1">
            <a:extLst>
              <a:ext uri="{FF2B5EF4-FFF2-40B4-BE49-F238E27FC236}">
                <a16:creationId xmlns:a16="http://schemas.microsoft.com/office/drawing/2014/main" id="{210623E1-9BD6-43E9-94B9-196CC0C24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263" y="1165225"/>
            <a:ext cx="2828925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图片 2">
            <a:extLst>
              <a:ext uri="{FF2B5EF4-FFF2-40B4-BE49-F238E27FC236}">
                <a16:creationId xmlns:a16="http://schemas.microsoft.com/office/drawing/2014/main" id="{E4E73535-1411-497E-9B90-912E5F0CC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913" y="3890963"/>
            <a:ext cx="3648075" cy="229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2">
            <a:extLst>
              <a:ext uri="{FF2B5EF4-FFF2-40B4-BE49-F238E27FC236}">
                <a16:creationId xmlns:a16="http://schemas.microsoft.com/office/drawing/2014/main" id="{7FAC8999-638B-4AC0-B085-D8CEEFF55BA6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82787" y="27758"/>
            <a:ext cx="2511028" cy="11930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99" lon="1080000" rev="0"/>
              </a:camera>
              <a:lightRig rig="legacyFlat1" dir="r"/>
            </a:scene3d>
            <a:sp3d extrusionH="430200" prstMaterial="legacyMatte">
              <a:extrusionClr>
                <a:srgbClr val="FF6600"/>
              </a:extrusionClr>
              <a:contourClr>
                <a:srgbClr val="FF0000"/>
              </a:contourClr>
            </a:sp3d>
          </a:bodyPr>
          <a:lstStyle/>
          <a:p>
            <a:pPr algn="ctr">
              <a:defRPr/>
            </a:pPr>
            <a:r>
              <a:rPr lang="zh-CN" altLang="en-US" sz="4050" b="1" dirty="0">
                <a:ln w="9525" cap="flat" cmpd="sng">
                  <a:round/>
                  <a:headEnd/>
                  <a:tailEnd/>
                </a:ln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比一比</a:t>
            </a:r>
            <a:endParaRPr lang="zh-CN" altLang="en-US" sz="4050" b="1" dirty="0">
              <a:ln w="9525" cap="flat" cmpd="sng">
                <a:round/>
                <a:headEnd/>
                <a:tailEnd/>
              </a:ln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131" name="Text Box 3">
            <a:extLst>
              <a:ext uri="{FF2B5EF4-FFF2-40B4-BE49-F238E27FC236}">
                <a16:creationId xmlns:a16="http://schemas.microsoft.com/office/drawing/2014/main" id="{E4642F00-F54E-4758-9A56-8241D7EC0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850900"/>
            <a:ext cx="6343650" cy="106203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TW" altLang="zh-CN" sz="3150" b="1" dirty="0">
                <a:latin typeface="楷体" panose="02010609060101010101" pitchFamily="49" charset="-122"/>
                <a:ea typeface="楷体" panose="02010609060101010101" pitchFamily="49" charset="-122"/>
              </a:rPr>
              <a:t>汉武帝的“罢黜百家，独尊儒术”和秦始皇的“焚书坑儒”的异同点</a:t>
            </a:r>
          </a:p>
        </p:txBody>
      </p:sp>
      <p:graphicFrame>
        <p:nvGraphicFramePr>
          <p:cNvPr id="48132" name="Group 4">
            <a:extLst>
              <a:ext uri="{FF2B5EF4-FFF2-40B4-BE49-F238E27FC236}">
                <a16:creationId xmlns:a16="http://schemas.microsoft.com/office/drawing/2014/main" id="{D3DAA8AF-5B49-47FA-86F8-23E051AC36B3}"/>
              </a:ext>
            </a:extLst>
          </p:cNvPr>
          <p:cNvGraphicFramePr>
            <a:graphicFrameLocks noGrp="1"/>
          </p:cNvGraphicFramePr>
          <p:nvPr/>
        </p:nvGraphicFramePr>
        <p:xfrm>
          <a:off x="1638300" y="2228850"/>
          <a:ext cx="9447213" cy="3851275"/>
        </p:xfrm>
        <a:graphic>
          <a:graphicData uri="http://schemas.openxmlformats.org/drawingml/2006/table">
            <a:tbl>
              <a:tblPr/>
              <a:tblGrid>
                <a:gridCol w="601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1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38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25849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102866" marR="102866" marT="51436" marB="514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CN" sz="27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秦始皇“焚书坑儒”</a:t>
                      </a:r>
                    </a:p>
                  </a:txBody>
                  <a:tcPr marL="102866" marR="102866" marT="51436" marB="514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CN" sz="27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汉武帝“罢黜百家，独尊儒术”</a:t>
                      </a:r>
                    </a:p>
                  </a:txBody>
                  <a:tcPr marL="102866" marR="102866" marT="51436" marB="514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42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CN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相同点</a:t>
                      </a:r>
                    </a:p>
                  </a:txBody>
                  <a:tcPr marL="102866" marR="102866" marT="51436" marB="514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CN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目的</a:t>
                      </a:r>
                    </a:p>
                  </a:txBody>
                  <a:tcPr marL="102866" marR="102866" marT="51436" marB="514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102866" marR="102866" marT="51436" marB="514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2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CN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实质</a:t>
                      </a:r>
                    </a:p>
                  </a:txBody>
                  <a:tcPr marL="102866" marR="102866" marT="51436" marB="514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102866" marR="102866" marT="51436" marB="514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5946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CN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不同点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CN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方式和结果</a:t>
                      </a:r>
                    </a:p>
                  </a:txBody>
                  <a:tcPr marL="102866" marR="102866" marT="51436" marB="514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102866" marR="102866" marT="51436" marB="514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102866" marR="102866" marT="51436" marB="514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155" name="Text Box 27">
            <a:extLst>
              <a:ext uri="{FF2B5EF4-FFF2-40B4-BE49-F238E27FC236}">
                <a16:creationId xmlns:a16="http://schemas.microsoft.com/office/drawing/2014/main" id="{92A4A6CA-857B-4406-82E4-9E58F9B64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75" y="3343275"/>
            <a:ext cx="340201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zh-CN" sz="2700" b="1">
                <a:solidFill>
                  <a:srgbClr val="FF0000"/>
                </a:solidFill>
                <a:ea typeface="楷体" panose="02010609060101010101" pitchFamily="49" charset="-122"/>
              </a:rPr>
              <a:t>加强中央集权</a:t>
            </a:r>
          </a:p>
        </p:txBody>
      </p:sp>
      <p:sp>
        <p:nvSpPr>
          <p:cNvPr id="48156" name="Text Box 28">
            <a:extLst>
              <a:ext uri="{FF2B5EF4-FFF2-40B4-BE49-F238E27FC236}">
                <a16:creationId xmlns:a16="http://schemas.microsoft.com/office/drawing/2014/main" id="{8CCC902E-E248-4DBF-AEC9-6CE0C99A1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4550" y="4029075"/>
            <a:ext cx="340201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zh-CN" sz="2700" b="1">
                <a:solidFill>
                  <a:srgbClr val="FF0000"/>
                </a:solidFill>
                <a:ea typeface="楷体" panose="02010609060101010101" pitchFamily="49" charset="-122"/>
              </a:rPr>
              <a:t>文化专制</a:t>
            </a:r>
          </a:p>
        </p:txBody>
      </p:sp>
      <p:sp>
        <p:nvSpPr>
          <p:cNvPr id="48157" name="Text Box 29">
            <a:extLst>
              <a:ext uri="{FF2B5EF4-FFF2-40B4-BE49-F238E27FC236}">
                <a16:creationId xmlns:a16="http://schemas.microsoft.com/office/drawing/2014/main" id="{4FDA9AE0-C4DE-4153-ABE8-658869D0A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5700" y="4629150"/>
            <a:ext cx="3563938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zh-CN" sz="2700" b="1">
                <a:solidFill>
                  <a:srgbClr val="FF0000"/>
                </a:solidFill>
                <a:ea typeface="楷体" panose="02010609060101010101" pitchFamily="49" charset="-122"/>
              </a:rPr>
              <a:t>采用法家思想，对其它思想粗暴破坏，加速了秦朝的灭亡</a:t>
            </a:r>
          </a:p>
        </p:txBody>
      </p:sp>
      <p:sp>
        <p:nvSpPr>
          <p:cNvPr id="48158" name="Text Box 30">
            <a:extLst>
              <a:ext uri="{FF2B5EF4-FFF2-40B4-BE49-F238E27FC236}">
                <a16:creationId xmlns:a16="http://schemas.microsoft.com/office/drawing/2014/main" id="{710DA7CF-DF3A-463B-AC72-A6ABFCFEE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0425" y="4371975"/>
            <a:ext cx="39719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zh-CN" sz="27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独尊儒术</a:t>
            </a:r>
            <a:r>
              <a:rPr lang="zh-CN" altLang="zh-TW" sz="27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TW" altLang="zh-CN" sz="27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吸收法、道思想），以儒学为正统思想，促进了大一统局面的形成和巩固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ldLvl="0" animBg="1" autoUpdateAnimBg="0"/>
      <p:bldP spid="48155" grpId="0" bldLvl="0" autoUpdateAnimBg="0"/>
      <p:bldP spid="48156" grpId="0" bldLvl="0" autoUpdateAnimBg="0"/>
      <p:bldP spid="48157" grpId="0" bldLvl="0" autoUpdateAnimBg="0"/>
      <p:bldP spid="48158" grpId="0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AutoShape 3">
            <a:extLst>
              <a:ext uri="{FF2B5EF4-FFF2-40B4-BE49-F238E27FC236}">
                <a16:creationId xmlns:a16="http://schemas.microsoft.com/office/drawing/2014/main" id="{E7E82D21-72D8-497C-950D-DFD039FA6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788" y="671513"/>
            <a:ext cx="6869112" cy="3257550"/>
          </a:xfrm>
          <a:prstGeom prst="wedgeRectCallout">
            <a:avLst>
              <a:gd name="adj1" fmla="val -50259"/>
              <a:gd name="adj2" fmla="val 69958"/>
            </a:avLst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同学们，朕可不止在政治、思想、文化上下功夫，朕在经济、军事上一样是功绩卓越，你们当中可有人知道朕在经济、军事都做过些什么吗？</a:t>
            </a:r>
          </a:p>
          <a:p>
            <a:endParaRPr lang="zh-CN" altLang="en-US" sz="40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7651" name="图片 1">
            <a:extLst>
              <a:ext uri="{FF2B5EF4-FFF2-40B4-BE49-F238E27FC236}">
                <a16:creationId xmlns:a16="http://schemas.microsoft.com/office/drawing/2014/main" id="{A5223F07-E73E-4ED5-96BA-57CDF0233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209550"/>
            <a:ext cx="3341688" cy="318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图片 5">
            <a:extLst>
              <a:ext uri="{FF2B5EF4-FFF2-40B4-BE49-F238E27FC236}">
                <a16:creationId xmlns:a16="http://schemas.microsoft.com/office/drawing/2014/main" id="{1AE2513A-F2C1-40B9-A36D-D62E3FF8A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388" y="3798888"/>
            <a:ext cx="2652712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2" descr="i">
            <a:extLst>
              <a:ext uri="{FF2B5EF4-FFF2-40B4-BE49-F238E27FC236}">
                <a16:creationId xmlns:a16="http://schemas.microsoft.com/office/drawing/2014/main" id="{C0B420E3-6D90-4D56-B5AB-7C8FCE1B1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113" y="4127500"/>
            <a:ext cx="22606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图片 6">
            <a:extLst>
              <a:ext uri="{FF2B5EF4-FFF2-40B4-BE49-F238E27FC236}">
                <a16:creationId xmlns:a16="http://schemas.microsoft.com/office/drawing/2014/main" id="{65D53599-F6C1-4D49-854C-533E9BB43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3692525"/>
            <a:ext cx="301942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ldLvl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>
            <a:extLst>
              <a:ext uri="{FF2B5EF4-FFF2-40B4-BE49-F238E27FC236}">
                <a16:creationId xmlns:a16="http://schemas.microsoft.com/office/drawing/2014/main" id="{F9A7F9C6-A029-4B99-9A3A-FC617C124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1002886"/>
            <a:ext cx="4535487" cy="181588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经济上：</a:t>
            </a:r>
            <a:r>
              <a:rPr lang="zh-CN" altLang="en-US" sz="2800" b="1" dirty="0">
                <a:ea typeface="楷体" panose="02010609060101010101" pitchFamily="49" charset="-122"/>
              </a:rPr>
              <a:t>把铸币、盐铁经营权收归中央，盐铁官营、专卖；发行五铢钱；统一调配物资，平抑物价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F6199163-030A-449E-8301-0402CF077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2807524"/>
            <a:ext cx="3402012" cy="52387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军事上：</a:t>
            </a:r>
            <a:r>
              <a:rPr lang="zh-CN" altLang="en-US" sz="2800" b="1" dirty="0">
                <a:ea typeface="楷体" panose="02010609060101010101" pitchFamily="49" charset="-122"/>
              </a:rPr>
              <a:t>抗击匈奴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270151F5-97B2-4EB7-B918-D3CA7CB36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309563"/>
            <a:ext cx="5126038" cy="5842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1" dirty="0">
                <a:latin typeface="Times New Roman" panose="02020603050405020304" pitchFamily="18" charset="0"/>
              </a:rPr>
              <a:t>三 经济上、军事上措施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5118E152-49D1-4EA3-8398-60808EEFF3E6}"/>
              </a:ext>
            </a:extLst>
          </p:cNvPr>
          <p:cNvGrpSpPr>
            <a:grpSpLocks/>
          </p:cNvGrpSpPr>
          <p:nvPr/>
        </p:nvGrpSpPr>
        <p:grpSpPr bwMode="auto">
          <a:xfrm>
            <a:off x="7751763" y="207963"/>
            <a:ext cx="4637087" cy="2914650"/>
            <a:chOff x="0" y="0"/>
            <a:chExt cx="3288" cy="2132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FFEBC90A-0190-4F64-9DA8-6183CE55C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288" cy="2132"/>
            </a:xfrm>
            <a:prstGeom prst="irregularSeal1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186A06A5-1EE9-4A2A-98E8-9722399E0E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" y="556"/>
              <a:ext cx="2445" cy="967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楷体" panose="02010609060101010101" pitchFamily="49" charset="-122"/>
                </a:rPr>
                <a:t>西汉</a:t>
              </a:r>
              <a:r>
                <a:rPr lang="zh-CN" altLang="en-US" sz="4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楷体" panose="02010609060101010101" pitchFamily="49" charset="-122"/>
                </a:rPr>
                <a:t>进入鼎盛时期</a:t>
              </a:r>
            </a:p>
          </p:txBody>
        </p:sp>
      </p:grpSp>
      <p:pic>
        <p:nvPicPr>
          <p:cNvPr id="28678" name="图片 11">
            <a:extLst>
              <a:ext uri="{FF2B5EF4-FFF2-40B4-BE49-F238E27FC236}">
                <a16:creationId xmlns:a16="http://schemas.microsoft.com/office/drawing/2014/main" id="{E74ED8A9-DE03-4B0B-9F30-9B44911E3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3394075"/>
            <a:ext cx="447675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图片 12">
            <a:extLst>
              <a:ext uri="{FF2B5EF4-FFF2-40B4-BE49-F238E27FC236}">
                <a16:creationId xmlns:a16="http://schemas.microsoft.com/office/drawing/2014/main" id="{6FF3D4BD-E3AB-48DB-A4D1-F8A7B9DB6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198688"/>
            <a:ext cx="6245225" cy="441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7727B6A-9479-4864-8D92-148AD12CD420}"/>
              </a:ext>
            </a:extLst>
          </p:cNvPr>
          <p:cNvSpPr/>
          <p:nvPr/>
        </p:nvSpPr>
        <p:spPr>
          <a:xfrm>
            <a:off x="1151090" y="2680896"/>
            <a:ext cx="9228809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课后探究：如何评价汉武帝？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任意多边形 3">
            <a:extLst>
              <a:ext uri="{FF2B5EF4-FFF2-40B4-BE49-F238E27FC236}">
                <a16:creationId xmlns:a16="http://schemas.microsoft.com/office/drawing/2014/main" id="{37DDF959-B330-48C5-A95E-A167D7CA6B96}"/>
              </a:ext>
            </a:extLst>
          </p:cNvPr>
          <p:cNvSpPr>
            <a:spLocks/>
          </p:cNvSpPr>
          <p:nvPr/>
        </p:nvSpPr>
        <p:spPr bwMode="auto">
          <a:xfrm>
            <a:off x="3854450" y="2211388"/>
            <a:ext cx="11113" cy="9525"/>
          </a:xfrm>
          <a:custGeom>
            <a:avLst/>
            <a:gdLst>
              <a:gd name="T0" fmla="*/ 0 w 10160"/>
              <a:gd name="T1" fmla="*/ 0 h 10160"/>
              <a:gd name="T2" fmla="*/ 32589 w 10160"/>
              <a:gd name="T3" fmla="*/ 4391 h 10160"/>
              <a:gd name="T4" fmla="*/ 0 w 10160"/>
              <a:gd name="T5" fmla="*/ 4391 h 10160"/>
              <a:gd name="T6" fmla="*/ 0 w 10160"/>
              <a:gd name="T7" fmla="*/ 0 h 10160"/>
              <a:gd name="T8" fmla="*/ 0 60000 65536"/>
              <a:gd name="T9" fmla="*/ 0 60000 65536"/>
              <a:gd name="T10" fmla="*/ 0 60000 65536"/>
              <a:gd name="T11" fmla="*/ 0 60000 65536"/>
              <a:gd name="T12" fmla="*/ 0 w 10160"/>
              <a:gd name="T13" fmla="*/ 0 h 10160"/>
              <a:gd name="T14" fmla="*/ 10160 w 10160"/>
              <a:gd name="T15" fmla="*/ 10160 h 101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160" h="10160">
                <a:moveTo>
                  <a:pt x="0" y="0"/>
                </a:moveTo>
                <a:lnTo>
                  <a:pt x="1016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41719C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4099" name="直角三角形 4">
            <a:extLst>
              <a:ext uri="{FF2B5EF4-FFF2-40B4-BE49-F238E27FC236}">
                <a16:creationId xmlns:a16="http://schemas.microsoft.com/office/drawing/2014/main" id="{475749C6-2F50-45F2-A2FD-B8ECC904C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213" y="2211388"/>
            <a:ext cx="698500" cy="592137"/>
          </a:xfrm>
          <a:prstGeom prst="rtTriangle">
            <a:avLst/>
          </a:prstGeom>
          <a:solidFill>
            <a:srgbClr val="02B3C5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63500" dir="81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endParaRPr lang="zh-CN" altLang="en-US" sz="3100">
              <a:solidFill>
                <a:srgbClr val="FFFFFF"/>
              </a:solidFill>
            </a:endParaRPr>
          </a:p>
        </p:txBody>
      </p:sp>
      <p:sp>
        <p:nvSpPr>
          <p:cNvPr id="14340" name="文本框 5">
            <a:extLst>
              <a:ext uri="{FF2B5EF4-FFF2-40B4-BE49-F238E27FC236}">
                <a16:creationId xmlns:a16="http://schemas.microsoft.com/office/drawing/2014/main" id="{A9CF0DD4-B4BE-42A6-A5DD-AA4EA74B8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213" y="2349500"/>
            <a:ext cx="1619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</a:rPr>
              <a:t>1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4101" name="任意多边形 6">
            <a:extLst>
              <a:ext uri="{FF2B5EF4-FFF2-40B4-BE49-F238E27FC236}">
                <a16:creationId xmlns:a16="http://schemas.microsoft.com/office/drawing/2014/main" id="{CC45A4D9-DC0D-4BD7-B1E1-ADA38D73FD90}"/>
              </a:ext>
            </a:extLst>
          </p:cNvPr>
          <p:cNvSpPr>
            <a:spLocks/>
          </p:cNvSpPr>
          <p:nvPr/>
        </p:nvSpPr>
        <p:spPr bwMode="auto">
          <a:xfrm>
            <a:off x="3978275" y="2247900"/>
            <a:ext cx="6300788" cy="604838"/>
          </a:xfrm>
          <a:custGeom>
            <a:avLst/>
            <a:gdLst>
              <a:gd name="T0" fmla="*/ 0 w 3027680"/>
              <a:gd name="T1" fmla="*/ 0 h 609600"/>
              <a:gd name="T2" fmla="*/ 2147483646 w 3027680"/>
              <a:gd name="T3" fmla="*/ 0 h 609600"/>
              <a:gd name="T4" fmla="*/ 2147483646 w 3027680"/>
              <a:gd name="T5" fmla="*/ 789616 h 609600"/>
              <a:gd name="T6" fmla="*/ 598815398 w 3027680"/>
              <a:gd name="T7" fmla="*/ 789616 h 609600"/>
              <a:gd name="T8" fmla="*/ 0 w 3027680"/>
              <a:gd name="T9" fmla="*/ 0 h 609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27680" h="609600">
                <a:moveTo>
                  <a:pt x="0" y="0"/>
                </a:moveTo>
                <a:lnTo>
                  <a:pt x="3027680" y="0"/>
                </a:lnTo>
                <a:lnTo>
                  <a:pt x="3027680" y="609600"/>
                </a:lnTo>
                <a:lnTo>
                  <a:pt x="60960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2B3C5"/>
          </a:solidFill>
          <a:ln w="28575" cap="flat" cmpd="sng">
            <a:solidFill>
              <a:schemeClr val="bg1"/>
            </a:solidFill>
            <a:round/>
            <a:headEnd/>
            <a:tailEnd/>
          </a:ln>
          <a:effectLst>
            <a:outerShdw dist="63500" dir="81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4342" name="文本框 7">
            <a:extLst>
              <a:ext uri="{FF2B5EF4-FFF2-40B4-BE49-F238E27FC236}">
                <a16:creationId xmlns:a16="http://schemas.microsoft.com/office/drawing/2014/main" id="{20E7BF81-05E8-4CDF-8053-2F3F5E2B9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9875" y="2247900"/>
            <a:ext cx="4929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背诵汉武帝在政治、思想文化、经济方面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采取的巩固统一的措施。</a:t>
            </a:r>
          </a:p>
        </p:txBody>
      </p:sp>
      <p:sp>
        <p:nvSpPr>
          <p:cNvPr id="14343" name="任意多边形 8">
            <a:extLst>
              <a:ext uri="{FF2B5EF4-FFF2-40B4-BE49-F238E27FC236}">
                <a16:creationId xmlns:a16="http://schemas.microsoft.com/office/drawing/2014/main" id="{D22E25B1-76EE-4BD3-901F-1E4893ED94B8}"/>
              </a:ext>
            </a:extLst>
          </p:cNvPr>
          <p:cNvSpPr>
            <a:spLocks/>
          </p:cNvSpPr>
          <p:nvPr/>
        </p:nvSpPr>
        <p:spPr bwMode="auto">
          <a:xfrm>
            <a:off x="3854450" y="3006725"/>
            <a:ext cx="11113" cy="9525"/>
          </a:xfrm>
          <a:custGeom>
            <a:avLst/>
            <a:gdLst>
              <a:gd name="T0" fmla="*/ 0 w 10160"/>
              <a:gd name="T1" fmla="*/ 0 h 10160"/>
              <a:gd name="T2" fmla="*/ 32589 w 10160"/>
              <a:gd name="T3" fmla="*/ 4391 h 10160"/>
              <a:gd name="T4" fmla="*/ 0 w 10160"/>
              <a:gd name="T5" fmla="*/ 4391 h 10160"/>
              <a:gd name="T6" fmla="*/ 0 w 10160"/>
              <a:gd name="T7" fmla="*/ 0 h 10160"/>
              <a:gd name="T8" fmla="*/ 0 60000 65536"/>
              <a:gd name="T9" fmla="*/ 0 60000 65536"/>
              <a:gd name="T10" fmla="*/ 0 60000 65536"/>
              <a:gd name="T11" fmla="*/ 0 60000 65536"/>
              <a:gd name="T12" fmla="*/ 0 w 10160"/>
              <a:gd name="T13" fmla="*/ 0 h 10160"/>
              <a:gd name="T14" fmla="*/ 10160 w 10160"/>
              <a:gd name="T15" fmla="*/ 10160 h 101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160" h="10160">
                <a:moveTo>
                  <a:pt x="0" y="0"/>
                </a:moveTo>
                <a:lnTo>
                  <a:pt x="1016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41719C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4" name="直角三角形 9">
            <a:extLst>
              <a:ext uri="{FF2B5EF4-FFF2-40B4-BE49-F238E27FC236}">
                <a16:creationId xmlns:a16="http://schemas.microsoft.com/office/drawing/2014/main" id="{305E0421-085A-4713-8191-966F3FB07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213" y="3006725"/>
            <a:ext cx="698500" cy="579438"/>
          </a:xfrm>
          <a:prstGeom prst="rtTriangle">
            <a:avLst/>
          </a:prstGeom>
          <a:solidFill>
            <a:srgbClr val="FFBF53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63500" dir="81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endParaRPr lang="zh-CN" altLang="en-US" sz="3100">
              <a:solidFill>
                <a:srgbClr val="FFFFFF"/>
              </a:solidFill>
            </a:endParaRPr>
          </a:p>
        </p:txBody>
      </p:sp>
      <p:sp>
        <p:nvSpPr>
          <p:cNvPr id="14345" name="文本框 10">
            <a:extLst>
              <a:ext uri="{FF2B5EF4-FFF2-40B4-BE49-F238E27FC236}">
                <a16:creationId xmlns:a16="http://schemas.microsoft.com/office/drawing/2014/main" id="{1A0AA6C7-765F-4945-9F42-9EA5D4876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213" y="3143250"/>
            <a:ext cx="161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</a:rPr>
              <a:t>2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4106" name="任意多边形 11">
            <a:extLst>
              <a:ext uri="{FF2B5EF4-FFF2-40B4-BE49-F238E27FC236}">
                <a16:creationId xmlns:a16="http://schemas.microsoft.com/office/drawing/2014/main" id="{16BE5009-A3CE-4AA7-B0C3-C16492F72C00}"/>
              </a:ext>
            </a:extLst>
          </p:cNvPr>
          <p:cNvSpPr>
            <a:spLocks/>
          </p:cNvSpPr>
          <p:nvPr/>
        </p:nvSpPr>
        <p:spPr bwMode="auto">
          <a:xfrm>
            <a:off x="4081463" y="3071813"/>
            <a:ext cx="5635625" cy="638175"/>
          </a:xfrm>
          <a:custGeom>
            <a:avLst/>
            <a:gdLst>
              <a:gd name="T0" fmla="*/ 0 w 3027680"/>
              <a:gd name="T1" fmla="*/ 0 h 609600"/>
              <a:gd name="T2" fmla="*/ 2147483646 w 3027680"/>
              <a:gd name="T3" fmla="*/ 0 h 609600"/>
              <a:gd name="T4" fmla="*/ 2147483646 w 3027680"/>
              <a:gd name="T5" fmla="*/ 804430 h 609600"/>
              <a:gd name="T6" fmla="*/ 509715422 w 3027680"/>
              <a:gd name="T7" fmla="*/ 804430 h 609600"/>
              <a:gd name="T8" fmla="*/ 0 w 3027680"/>
              <a:gd name="T9" fmla="*/ 0 h 609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27680" h="609600">
                <a:moveTo>
                  <a:pt x="0" y="0"/>
                </a:moveTo>
                <a:lnTo>
                  <a:pt x="3027680" y="0"/>
                </a:lnTo>
                <a:lnTo>
                  <a:pt x="3027680" y="609600"/>
                </a:lnTo>
                <a:lnTo>
                  <a:pt x="60960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FFBF53"/>
          </a:solidFill>
          <a:ln w="28575" cap="flat" cmpd="sng">
            <a:solidFill>
              <a:schemeClr val="bg1"/>
            </a:solidFill>
            <a:round/>
            <a:headEnd/>
            <a:tailEnd/>
          </a:ln>
          <a:effectLst>
            <a:outerShdw dist="63500" dir="81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4347" name="文本框 12">
            <a:extLst>
              <a:ext uri="{FF2B5EF4-FFF2-40B4-BE49-F238E27FC236}">
                <a16:creationId xmlns:a16="http://schemas.microsoft.com/office/drawing/2014/main" id="{9A5C6AB3-159C-4865-B8E0-D9D748B63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5225" y="3170238"/>
            <a:ext cx="4895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理解汉武帝巩固大一统局面的目的与影响。</a:t>
            </a:r>
          </a:p>
        </p:txBody>
      </p:sp>
      <p:sp>
        <p:nvSpPr>
          <p:cNvPr id="14348" name="任意多边形 13">
            <a:extLst>
              <a:ext uri="{FF2B5EF4-FFF2-40B4-BE49-F238E27FC236}">
                <a16:creationId xmlns:a16="http://schemas.microsoft.com/office/drawing/2014/main" id="{5773CFD0-B9AB-4847-9712-10DD5DD95ED8}"/>
              </a:ext>
            </a:extLst>
          </p:cNvPr>
          <p:cNvSpPr>
            <a:spLocks/>
          </p:cNvSpPr>
          <p:nvPr/>
        </p:nvSpPr>
        <p:spPr bwMode="auto">
          <a:xfrm>
            <a:off x="3854450" y="3733800"/>
            <a:ext cx="11113" cy="9525"/>
          </a:xfrm>
          <a:custGeom>
            <a:avLst/>
            <a:gdLst>
              <a:gd name="T0" fmla="*/ 0 w 10160"/>
              <a:gd name="T1" fmla="*/ 0 h 10160"/>
              <a:gd name="T2" fmla="*/ 32589 w 10160"/>
              <a:gd name="T3" fmla="*/ 4391 h 10160"/>
              <a:gd name="T4" fmla="*/ 0 w 10160"/>
              <a:gd name="T5" fmla="*/ 4391 h 10160"/>
              <a:gd name="T6" fmla="*/ 0 w 10160"/>
              <a:gd name="T7" fmla="*/ 0 h 10160"/>
              <a:gd name="T8" fmla="*/ 0 60000 65536"/>
              <a:gd name="T9" fmla="*/ 0 60000 65536"/>
              <a:gd name="T10" fmla="*/ 0 60000 65536"/>
              <a:gd name="T11" fmla="*/ 0 60000 65536"/>
              <a:gd name="T12" fmla="*/ 0 w 10160"/>
              <a:gd name="T13" fmla="*/ 0 h 10160"/>
              <a:gd name="T14" fmla="*/ 10160 w 10160"/>
              <a:gd name="T15" fmla="*/ 10160 h 101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160" h="10160">
                <a:moveTo>
                  <a:pt x="0" y="0"/>
                </a:moveTo>
                <a:lnTo>
                  <a:pt x="1016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41719C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9" name="直角三角形 14">
            <a:extLst>
              <a:ext uri="{FF2B5EF4-FFF2-40B4-BE49-F238E27FC236}">
                <a16:creationId xmlns:a16="http://schemas.microsoft.com/office/drawing/2014/main" id="{98ACDD74-F342-4C6C-9749-C48758116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213" y="3733800"/>
            <a:ext cx="698500" cy="592138"/>
          </a:xfrm>
          <a:prstGeom prst="rtTriangle">
            <a:avLst/>
          </a:prstGeom>
          <a:solidFill>
            <a:srgbClr val="F07474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63500" dir="81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endParaRPr lang="zh-CN" altLang="en-US" sz="3100">
              <a:solidFill>
                <a:srgbClr val="FFFFFF"/>
              </a:solidFill>
            </a:endParaRPr>
          </a:p>
        </p:txBody>
      </p:sp>
      <p:sp>
        <p:nvSpPr>
          <p:cNvPr id="14350" name="文本框 15">
            <a:extLst>
              <a:ext uri="{FF2B5EF4-FFF2-40B4-BE49-F238E27FC236}">
                <a16:creationId xmlns:a16="http://schemas.microsoft.com/office/drawing/2014/main" id="{C8D42840-75BB-4090-810D-570865420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213" y="3871913"/>
            <a:ext cx="1619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</a:rPr>
              <a:t>3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4111" name="任意多边形 16">
            <a:extLst>
              <a:ext uri="{FF2B5EF4-FFF2-40B4-BE49-F238E27FC236}">
                <a16:creationId xmlns:a16="http://schemas.microsoft.com/office/drawing/2014/main" id="{11F5FA80-F5F6-40E4-9D65-B460037FB673}"/>
              </a:ext>
            </a:extLst>
          </p:cNvPr>
          <p:cNvSpPr>
            <a:spLocks/>
          </p:cNvSpPr>
          <p:nvPr/>
        </p:nvSpPr>
        <p:spPr bwMode="auto">
          <a:xfrm>
            <a:off x="4287838" y="3975100"/>
            <a:ext cx="5505450" cy="641350"/>
          </a:xfrm>
          <a:custGeom>
            <a:avLst/>
            <a:gdLst>
              <a:gd name="T0" fmla="*/ 0 w 3027680"/>
              <a:gd name="T1" fmla="*/ 0 h 609600"/>
              <a:gd name="T2" fmla="*/ 1359294596 w 3027680"/>
              <a:gd name="T3" fmla="*/ 0 h 609600"/>
              <a:gd name="T4" fmla="*/ 1359294596 w 3027680"/>
              <a:gd name="T5" fmla="*/ 798824 h 609600"/>
              <a:gd name="T6" fmla="*/ 273683437 w 3027680"/>
              <a:gd name="T7" fmla="*/ 798824 h 609600"/>
              <a:gd name="T8" fmla="*/ 0 w 3027680"/>
              <a:gd name="T9" fmla="*/ 0 h 609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27680" h="609600">
                <a:moveTo>
                  <a:pt x="0" y="0"/>
                </a:moveTo>
                <a:lnTo>
                  <a:pt x="3027680" y="0"/>
                </a:lnTo>
                <a:lnTo>
                  <a:pt x="3027680" y="609600"/>
                </a:lnTo>
                <a:lnTo>
                  <a:pt x="60960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F07474"/>
          </a:solidFill>
          <a:ln w="28575" cap="flat" cmpd="sng">
            <a:solidFill>
              <a:schemeClr val="bg1"/>
            </a:solidFill>
            <a:round/>
            <a:headEnd/>
            <a:tailEnd/>
          </a:ln>
          <a:effectLst>
            <a:outerShdw dist="63500" dir="81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4352" name="文本框 17">
            <a:extLst>
              <a:ext uri="{FF2B5EF4-FFF2-40B4-BE49-F238E27FC236}">
                <a16:creationId xmlns:a16="http://schemas.microsoft.com/office/drawing/2014/main" id="{F7EE91E4-897F-46A6-B9DF-4AD92FBFF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0" y="4127500"/>
            <a:ext cx="44783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理解汉武帝的文治武功，学会评价汉武帝。</a:t>
            </a:r>
          </a:p>
        </p:txBody>
      </p:sp>
      <p:sp>
        <p:nvSpPr>
          <p:cNvPr id="14353" name="任意多边形 18">
            <a:extLst>
              <a:ext uri="{FF2B5EF4-FFF2-40B4-BE49-F238E27FC236}">
                <a16:creationId xmlns:a16="http://schemas.microsoft.com/office/drawing/2014/main" id="{5DC87283-ADD5-4467-8CDC-B7060A1CD18E}"/>
              </a:ext>
            </a:extLst>
          </p:cNvPr>
          <p:cNvSpPr>
            <a:spLocks/>
          </p:cNvSpPr>
          <p:nvPr/>
        </p:nvSpPr>
        <p:spPr bwMode="auto">
          <a:xfrm>
            <a:off x="3854450" y="4529138"/>
            <a:ext cx="11113" cy="9525"/>
          </a:xfrm>
          <a:custGeom>
            <a:avLst/>
            <a:gdLst>
              <a:gd name="T0" fmla="*/ 0 w 10160"/>
              <a:gd name="T1" fmla="*/ 0 h 10160"/>
              <a:gd name="T2" fmla="*/ 32589 w 10160"/>
              <a:gd name="T3" fmla="*/ 4391 h 10160"/>
              <a:gd name="T4" fmla="*/ 0 w 10160"/>
              <a:gd name="T5" fmla="*/ 4391 h 10160"/>
              <a:gd name="T6" fmla="*/ 0 w 10160"/>
              <a:gd name="T7" fmla="*/ 0 h 10160"/>
              <a:gd name="T8" fmla="*/ 0 60000 65536"/>
              <a:gd name="T9" fmla="*/ 0 60000 65536"/>
              <a:gd name="T10" fmla="*/ 0 60000 65536"/>
              <a:gd name="T11" fmla="*/ 0 60000 65536"/>
              <a:gd name="T12" fmla="*/ 0 w 10160"/>
              <a:gd name="T13" fmla="*/ 0 h 10160"/>
              <a:gd name="T14" fmla="*/ 10160 w 10160"/>
              <a:gd name="T15" fmla="*/ 10160 h 101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160" h="10160">
                <a:moveTo>
                  <a:pt x="0" y="0"/>
                </a:moveTo>
                <a:lnTo>
                  <a:pt x="1016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41719C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54" name="文本框 23">
            <a:extLst>
              <a:ext uri="{FF2B5EF4-FFF2-40B4-BE49-F238E27FC236}">
                <a16:creationId xmlns:a16="http://schemas.microsoft.com/office/drawing/2014/main" id="{58C2DE16-51A4-40EA-9B7D-28D536DE9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2013" y="841375"/>
            <a:ext cx="30321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7C60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学习目标导航</a:t>
            </a:r>
          </a:p>
        </p:txBody>
      </p:sp>
      <p:pic>
        <p:nvPicPr>
          <p:cNvPr id="14355" name="图片 24">
            <a:extLst>
              <a:ext uri="{FF2B5EF4-FFF2-40B4-BE49-F238E27FC236}">
                <a16:creationId xmlns:a16="http://schemas.microsoft.com/office/drawing/2014/main" id="{0070DC32-7E5C-46AC-9C53-A965F55E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450" y="0"/>
            <a:ext cx="4117975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6" name="任意多边形 18">
            <a:extLst>
              <a:ext uri="{FF2B5EF4-FFF2-40B4-BE49-F238E27FC236}">
                <a16:creationId xmlns:a16="http://schemas.microsoft.com/office/drawing/2014/main" id="{FF9C6A1A-323E-47D0-8029-1400DB53F03C}"/>
              </a:ext>
            </a:extLst>
          </p:cNvPr>
          <p:cNvSpPr>
            <a:spLocks/>
          </p:cNvSpPr>
          <p:nvPr/>
        </p:nvSpPr>
        <p:spPr bwMode="auto">
          <a:xfrm>
            <a:off x="3775075" y="4713288"/>
            <a:ext cx="11113" cy="9525"/>
          </a:xfrm>
          <a:custGeom>
            <a:avLst/>
            <a:gdLst>
              <a:gd name="T0" fmla="*/ 0 w 10160"/>
              <a:gd name="T1" fmla="*/ 0 h 10160"/>
              <a:gd name="T2" fmla="*/ 38990 w 10160"/>
              <a:gd name="T3" fmla="*/ 3860 h 10160"/>
              <a:gd name="T4" fmla="*/ 0 w 10160"/>
              <a:gd name="T5" fmla="*/ 3860 h 10160"/>
              <a:gd name="T6" fmla="*/ 0 w 10160"/>
              <a:gd name="T7" fmla="*/ 0 h 10160"/>
              <a:gd name="T8" fmla="*/ 0 60000 65536"/>
              <a:gd name="T9" fmla="*/ 0 60000 65536"/>
              <a:gd name="T10" fmla="*/ 0 60000 65536"/>
              <a:gd name="T11" fmla="*/ 0 60000 65536"/>
              <a:gd name="T12" fmla="*/ 0 w 10160"/>
              <a:gd name="T13" fmla="*/ 0 h 10160"/>
              <a:gd name="T14" fmla="*/ 10160 w 10160"/>
              <a:gd name="T15" fmla="*/ 10160 h 101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160" h="10160">
                <a:moveTo>
                  <a:pt x="0" y="0"/>
                </a:moveTo>
                <a:lnTo>
                  <a:pt x="1016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41719C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AutoShape 4">
            <a:extLst>
              <a:ext uri="{FF2B5EF4-FFF2-40B4-BE49-F238E27FC236}">
                <a16:creationId xmlns:a16="http://schemas.microsoft.com/office/drawing/2014/main" id="{A59ADF29-C611-44E9-A779-109E6F816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400" y="571500"/>
            <a:ext cx="6000750" cy="2662238"/>
          </a:xfrm>
          <a:prstGeom prst="wedgeRectCallout">
            <a:avLst>
              <a:gd name="adj1" fmla="val -50259"/>
              <a:gd name="adj2" fmla="val 69958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zh-CN" altLang="zh-TW" sz="3150" b="1">
                <a:latin typeface="宋体" panose="02010600030101010101" pitchFamily="2" charset="-122"/>
              </a:rPr>
              <a:t> </a:t>
            </a:r>
            <a:r>
              <a:rPr lang="zh-CN" altLang="zh-TW" sz="3150" b="1">
                <a:latin typeface="楷体" panose="02010609060101010101" pitchFamily="49" charset="-122"/>
                <a:ea typeface="楷体" panose="02010609060101010101" pitchFamily="49" charset="-122"/>
              </a:rPr>
              <a:t> 16</a:t>
            </a:r>
            <a:r>
              <a:rPr lang="zh-TW" altLang="zh-CN" sz="3150" b="1">
                <a:latin typeface="楷体" panose="02010609060101010101" pitchFamily="49" charset="-122"/>
                <a:ea typeface="楷体" panose="02010609060101010101" pitchFamily="49" charset="-122"/>
              </a:rPr>
              <a:t>岁的刘彻登上大汉帝国宝座之后，雄心勃勃，准备一展雄才大略 。你认为，他是否具备了一展雄才大略的条件？他面临的又是一种什么样的局面</a:t>
            </a:r>
            <a:r>
              <a:rPr lang="zh-CN" altLang="zh-TW" sz="3150" b="1">
                <a:latin typeface="楷体" panose="02010609060101010101" pitchFamily="49" charset="-122"/>
                <a:ea typeface="楷体" panose="02010609060101010101" pitchFamily="49" charset="-122"/>
              </a:rPr>
              <a:t>?</a:t>
            </a:r>
          </a:p>
        </p:txBody>
      </p:sp>
      <p:pic>
        <p:nvPicPr>
          <p:cNvPr id="15363" name="图片 1">
            <a:extLst>
              <a:ext uri="{FF2B5EF4-FFF2-40B4-BE49-F238E27FC236}">
                <a16:creationId xmlns:a16="http://schemas.microsoft.com/office/drawing/2014/main" id="{EABAF3AE-8435-46E8-B910-CD95F29B7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23825"/>
            <a:ext cx="3657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图片 2">
            <a:extLst>
              <a:ext uri="{FF2B5EF4-FFF2-40B4-BE49-F238E27FC236}">
                <a16:creationId xmlns:a16="http://schemas.microsoft.com/office/drawing/2014/main" id="{C9D31521-72C3-4082-9BB0-898135984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825" y="3402013"/>
            <a:ext cx="220662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3">
            <a:extLst>
              <a:ext uri="{FF2B5EF4-FFF2-40B4-BE49-F238E27FC236}">
                <a16:creationId xmlns:a16="http://schemas.microsoft.com/office/drawing/2014/main" id="{FD0D1BFD-D002-474A-ADDD-6F768EA1E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713" y="3535363"/>
            <a:ext cx="2008187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图片 4">
            <a:extLst>
              <a:ext uri="{FF2B5EF4-FFF2-40B4-BE49-F238E27FC236}">
                <a16:creationId xmlns:a16="http://schemas.microsoft.com/office/drawing/2014/main" id="{33C69D48-8911-40BB-9AEF-A66565BF4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75" y="3833813"/>
            <a:ext cx="226695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 bldLvl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AutoShape 3">
            <a:extLst>
              <a:ext uri="{FF2B5EF4-FFF2-40B4-BE49-F238E27FC236}">
                <a16:creationId xmlns:a16="http://schemas.microsoft.com/office/drawing/2014/main" id="{048CD97B-F35A-45DD-A57F-23A5044E5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9900" y="1122363"/>
            <a:ext cx="6192838" cy="3257550"/>
          </a:xfrm>
          <a:prstGeom prst="wedgeRectCallout">
            <a:avLst>
              <a:gd name="adj1" fmla="val -50259"/>
              <a:gd name="adj2" fmla="val 69958"/>
            </a:avLst>
          </a:prstGeom>
          <a:noFill/>
          <a:ln w="57150" cap="flat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zh-CN" altLang="en-US" sz="3150" b="1">
                <a:latin typeface="楷体" panose="02010609060101010101" pitchFamily="49" charset="-122"/>
                <a:ea typeface="楷体" panose="02010609060101010101" pitchFamily="49" charset="-122"/>
              </a:rPr>
              <a:t>主父，朕今日听闻梁王出行都与朕无异了，还自造弓箭数十万，库存的珠宝玉器多于京师，长此下去，必影响国体，朕欲除此祸患，不知主父可有高见？</a:t>
            </a:r>
          </a:p>
        </p:txBody>
      </p:sp>
      <p:pic>
        <p:nvPicPr>
          <p:cNvPr id="16387" name="图片 1">
            <a:extLst>
              <a:ext uri="{FF2B5EF4-FFF2-40B4-BE49-F238E27FC236}">
                <a16:creationId xmlns:a16="http://schemas.microsoft.com/office/drawing/2014/main" id="{9875F1D1-BD54-48AB-A5F9-09983ECBD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209550"/>
            <a:ext cx="3341688" cy="318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图片 2">
            <a:extLst>
              <a:ext uri="{FF2B5EF4-FFF2-40B4-BE49-F238E27FC236}">
                <a16:creationId xmlns:a16="http://schemas.microsoft.com/office/drawing/2014/main" id="{0FC4C217-F7F2-4B22-9DFA-A97B6060B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3552825"/>
            <a:ext cx="2759075" cy="28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图片 3">
            <a:extLst>
              <a:ext uri="{FF2B5EF4-FFF2-40B4-BE49-F238E27FC236}">
                <a16:creationId xmlns:a16="http://schemas.microsoft.com/office/drawing/2014/main" id="{55C017A2-E53A-4859-B710-77016DA82E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075" y="4208463"/>
            <a:ext cx="2179638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图片 4">
            <a:extLst>
              <a:ext uri="{FF2B5EF4-FFF2-40B4-BE49-F238E27FC236}">
                <a16:creationId xmlns:a16="http://schemas.microsoft.com/office/drawing/2014/main" id="{93101B81-35D7-43C6-8C42-6AF493478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117975"/>
            <a:ext cx="2370138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ldLvl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0F0139CE-877F-410D-BDC7-CE8B297BB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309563"/>
            <a:ext cx="4024313" cy="5842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1" dirty="0">
                <a:latin typeface="Times New Roman" panose="02020603050405020304" pitchFamily="18" charset="0"/>
              </a:rPr>
              <a:t>一 “推恩令”的实施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158C5B2B-98C2-4F6B-8BE1-9479594F3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400" y="1673225"/>
            <a:ext cx="8685213" cy="5842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dirty="0">
                <a:latin typeface="Times New Roman" panose="02020603050405020304" pitchFamily="18" charset="0"/>
              </a:rPr>
              <a:t>1 </a:t>
            </a:r>
            <a:r>
              <a:rPr lang="zh-CN" altLang="en-US" sz="3200" b="1" dirty="0">
                <a:latin typeface="Times New Roman" panose="02020603050405020304" pitchFamily="18" charset="0"/>
              </a:rPr>
              <a:t>背景：诸侯王独霸一方；地方豪强横行乡里。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819B6C0B-A63F-4A53-8956-AC5C33935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2873375"/>
            <a:ext cx="3619500" cy="5842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dirty="0">
                <a:latin typeface="Times New Roman" panose="02020603050405020304" pitchFamily="18" charset="0"/>
              </a:rPr>
              <a:t>2 </a:t>
            </a:r>
            <a:r>
              <a:rPr lang="zh-CN" altLang="en-US" sz="3200" b="1" dirty="0">
                <a:latin typeface="Times New Roman" panose="02020603050405020304" pitchFamily="18" charset="0"/>
              </a:rPr>
              <a:t>提出者：主父偃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368B9488-A4EE-44C5-B3A8-909D843D0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900" y="3975100"/>
            <a:ext cx="7862888" cy="156845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dirty="0">
                <a:latin typeface="Times New Roman" panose="02020603050405020304" pitchFamily="18" charset="0"/>
              </a:rPr>
              <a:t>3 </a:t>
            </a:r>
            <a:r>
              <a:rPr lang="zh-CN" altLang="en-US" sz="3200" b="1" dirty="0">
                <a:latin typeface="Times New Roman" panose="02020603050405020304" pitchFamily="18" charset="0"/>
              </a:rPr>
              <a:t>具体措施  汉武帝下诏允许诸侯王除以嫡长子继承王位外，可将封地再次分封给其子弟作为侯国，由皇帝制定封号。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24BCED77-7B63-4E72-AFEE-DAEB2CD6D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5475" y="1028700"/>
            <a:ext cx="83010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zh-CN" sz="2700" b="1">
                <a:latin typeface="楷体" panose="02010609060101010101" pitchFamily="49" charset="-122"/>
                <a:ea typeface="楷体" panose="02010609060101010101" pitchFamily="49" charset="-122"/>
              </a:rPr>
              <a:t>假如一个诸侯王的封地有下图那么大，他有</a:t>
            </a:r>
            <a:r>
              <a:rPr lang="zh-CN" altLang="zh-TW" sz="2700" b="1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TW" altLang="zh-CN" sz="2700" b="1">
                <a:latin typeface="楷体" panose="02010609060101010101" pitchFamily="49" charset="-122"/>
                <a:ea typeface="楷体" panose="02010609060101010101" pitchFamily="49" charset="-122"/>
              </a:rPr>
              <a:t>个儿子。根据推恩令，他的封地变成多大了呢？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317F3B74-5C46-4F7B-9FC7-916040024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425" y="1971675"/>
            <a:ext cx="6729413" cy="39433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2">
            <a:extLst>
              <a:ext uri="{FF2B5EF4-FFF2-40B4-BE49-F238E27FC236}">
                <a16:creationId xmlns:a16="http://schemas.microsoft.com/office/drawing/2014/main" id="{69A313A5-E764-4F5D-BA55-A98914090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175" y="3771900"/>
            <a:ext cx="893763" cy="2317750"/>
          </a:xfrm>
          <a:prstGeom prst="curvedRightArrow">
            <a:avLst>
              <a:gd name="adj1" fmla="val 51865"/>
              <a:gd name="adj2" fmla="val 10373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1747" name="Group 3">
            <a:extLst>
              <a:ext uri="{FF2B5EF4-FFF2-40B4-BE49-F238E27FC236}">
                <a16:creationId xmlns:a16="http://schemas.microsoft.com/office/drawing/2014/main" id="{CA9F6908-EE5E-42DD-83A5-926CE95143BA}"/>
              </a:ext>
            </a:extLst>
          </p:cNvPr>
          <p:cNvGraphicFramePr>
            <a:graphicFrameLocks noGrp="1"/>
          </p:cNvGraphicFramePr>
          <p:nvPr/>
        </p:nvGraphicFramePr>
        <p:xfrm>
          <a:off x="3867150" y="942975"/>
          <a:ext cx="6515100" cy="4560888"/>
        </p:xfrm>
        <a:graphic>
          <a:graphicData uri="http://schemas.openxmlformats.org/drawingml/2006/table">
            <a:tbl>
              <a:tblPr/>
              <a:tblGrid>
                <a:gridCol w="2121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9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3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0444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102870" marR="102870" marT="51431" marB="514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8A6C9"/>
                        </a:gs>
                        <a:gs pos="100000">
                          <a:srgbClr val="F8A6C9">
                            <a:gamma/>
                            <a:shade val="46275"/>
                            <a:invGamma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102870" marR="102870" marT="51431" marB="514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102870" marR="102870" marT="51431" marB="514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04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102870" marR="102870" marT="51431" marB="514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102870" marR="102870" marT="51431" marB="514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3333FF"/>
                        </a:gs>
                        <a:gs pos="100000">
                          <a:srgbClr val="3333FF">
                            <a:gamma/>
                            <a:tint val="0"/>
                            <a:invGamma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472" name="Text Box 16">
            <a:extLst>
              <a:ext uri="{FF2B5EF4-FFF2-40B4-BE49-F238E27FC236}">
                <a16:creationId xmlns:a16="http://schemas.microsoft.com/office/drawing/2014/main" id="{8E41866F-2696-4CC0-B701-E70D31F1B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8675" y="5657850"/>
            <a:ext cx="3646488" cy="508000"/>
          </a:xfrm>
          <a:prstGeom prst="rect">
            <a:avLst/>
          </a:prstGeom>
          <a:solidFill>
            <a:srgbClr val="FF7C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zh-CN" sz="2700">
                <a:ea typeface="楷体" panose="02010609060101010101" pitchFamily="49" charset="-122"/>
              </a:rPr>
              <a:t>推恩令后的诸侯王封地</a:t>
            </a:r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D22674CB-CECD-46CA-BEA3-9D634003A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9425" y="2057400"/>
            <a:ext cx="738188" cy="2743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zh-TW" sz="3600" b="1" dirty="0">
                <a:ea typeface="隶书" panose="02010509060101010101" pitchFamily="49" charset="-122"/>
              </a:rPr>
              <a:t>    </a:t>
            </a:r>
            <a:r>
              <a:rPr lang="zh-TW" altLang="zh-CN" sz="3600" b="1" dirty="0">
                <a:ea typeface="楷体" panose="02010609060101010101" pitchFamily="49" charset="-122"/>
              </a:rPr>
              <a:t>诸侯国</a:t>
            </a:r>
          </a:p>
        </p:txBody>
      </p:sp>
      <p:sp>
        <p:nvSpPr>
          <p:cNvPr id="32771" name="AutoShape 3">
            <a:extLst>
              <a:ext uri="{FF2B5EF4-FFF2-40B4-BE49-F238E27FC236}">
                <a16:creationId xmlns:a16="http://schemas.microsoft.com/office/drawing/2014/main" id="{DC9C5AAA-1529-4C85-A3CC-4B39BA9A1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8" y="1628775"/>
            <a:ext cx="641350" cy="771525"/>
          </a:xfrm>
          <a:custGeom>
            <a:avLst/>
            <a:gdLst>
              <a:gd name="T0" fmla="*/ 423349637 w 21600"/>
              <a:gd name="T1" fmla="*/ 0 h 21600"/>
              <a:gd name="T2" fmla="*/ 0 w 21600"/>
              <a:gd name="T3" fmla="*/ 492167478 h 21600"/>
              <a:gd name="T4" fmla="*/ 423349637 w 21600"/>
              <a:gd name="T5" fmla="*/ 984333813 h 21600"/>
              <a:gd name="T6" fmla="*/ 564466421 w 21600"/>
              <a:gd name="T7" fmla="*/ 492167478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99CCFF"/>
          </a:solidFill>
          <a:ln w="9525" cap="flat" cmpd="sng">
            <a:solidFill>
              <a:srgbClr val="808000"/>
            </a:solidFill>
            <a:miter lim="800000"/>
            <a:headEnd/>
            <a:tailEnd/>
          </a:ln>
        </p:spPr>
        <p:txBody>
          <a:bodyPr vert="eaVert" anchor="ctr">
            <a:spAutoFit/>
          </a:bodyPr>
          <a:lstStyle/>
          <a:p>
            <a:endParaRPr lang="zh-CN" altLang="en-US"/>
          </a:p>
        </p:txBody>
      </p:sp>
      <p:sp>
        <p:nvSpPr>
          <p:cNvPr id="32772" name="AutoShape 4">
            <a:extLst>
              <a:ext uri="{FF2B5EF4-FFF2-40B4-BE49-F238E27FC236}">
                <a16:creationId xmlns:a16="http://schemas.microsoft.com/office/drawing/2014/main" id="{1828C144-BEDE-402B-B9BB-6C86CD0E4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8" y="3343275"/>
            <a:ext cx="641350" cy="857250"/>
          </a:xfrm>
          <a:custGeom>
            <a:avLst/>
            <a:gdLst>
              <a:gd name="T0" fmla="*/ 423349637 w 21600"/>
              <a:gd name="T1" fmla="*/ 0 h 21600"/>
              <a:gd name="T2" fmla="*/ 0 w 21600"/>
              <a:gd name="T3" fmla="*/ 675125723 h 21600"/>
              <a:gd name="T4" fmla="*/ 423349637 w 21600"/>
              <a:gd name="T5" fmla="*/ 1350251447 h 21600"/>
              <a:gd name="T6" fmla="*/ 564466421 w 21600"/>
              <a:gd name="T7" fmla="*/ 675125723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99CCFF"/>
          </a:solidFill>
          <a:ln w="9525" cap="flat" cmpd="sng">
            <a:solidFill>
              <a:srgbClr val="808000"/>
            </a:solidFill>
            <a:miter lim="800000"/>
            <a:headEnd/>
            <a:tailEnd/>
          </a:ln>
        </p:spPr>
        <p:txBody>
          <a:bodyPr vert="eaVert" anchor="ctr">
            <a:spAutoFit/>
          </a:bodyPr>
          <a:lstStyle/>
          <a:p>
            <a:endParaRPr lang="zh-CN" altLang="en-US"/>
          </a:p>
        </p:txBody>
      </p:sp>
      <p:sp>
        <p:nvSpPr>
          <p:cNvPr id="32773" name="AutoShape 5">
            <a:extLst>
              <a:ext uri="{FF2B5EF4-FFF2-40B4-BE49-F238E27FC236}">
                <a16:creationId xmlns:a16="http://schemas.microsoft.com/office/drawing/2014/main" id="{FEE1B8CA-3F10-4E0D-BFE5-3CCD590E1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8" y="4714875"/>
            <a:ext cx="641350" cy="857250"/>
          </a:xfrm>
          <a:custGeom>
            <a:avLst/>
            <a:gdLst>
              <a:gd name="T0" fmla="*/ 423349637 w 21600"/>
              <a:gd name="T1" fmla="*/ 0 h 21600"/>
              <a:gd name="T2" fmla="*/ 0 w 21600"/>
              <a:gd name="T3" fmla="*/ 675125723 h 21600"/>
              <a:gd name="T4" fmla="*/ 423349637 w 21600"/>
              <a:gd name="T5" fmla="*/ 1350251447 h 21600"/>
              <a:gd name="T6" fmla="*/ 564466421 w 21600"/>
              <a:gd name="T7" fmla="*/ 675125723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99CCFF"/>
          </a:solidFill>
          <a:ln w="9525" cap="flat" cmpd="sng">
            <a:solidFill>
              <a:srgbClr val="808000"/>
            </a:solidFill>
            <a:miter lim="800000"/>
            <a:headEnd/>
            <a:tailEnd/>
          </a:ln>
        </p:spPr>
        <p:txBody>
          <a:bodyPr vert="eaVert" anchor="ctr">
            <a:spAutoFit/>
          </a:bodyPr>
          <a:lstStyle/>
          <a:p>
            <a:endParaRPr lang="zh-CN" altLang="en-US"/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DB94B48D-F16F-4B18-A46D-1D077E6E7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1285875"/>
            <a:ext cx="738188" cy="1885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zh-TW" sz="3600" b="1" dirty="0">
                <a:solidFill>
                  <a:srgbClr val="FF7C8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TW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嫡长子</a:t>
            </a:r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23FC9A00-6979-4B52-8EE5-273F55725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3257550"/>
            <a:ext cx="738188" cy="14573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zh-TW" sz="3150" b="1" dirty="0">
                <a:ea typeface="隶书" panose="02010509060101010101" pitchFamily="49" charset="-122"/>
              </a:rPr>
              <a:t>   </a:t>
            </a:r>
            <a:r>
              <a:rPr lang="zh-TW" altLang="zh-CN" sz="3600" b="1" dirty="0">
                <a:ea typeface="楷体" panose="02010609060101010101" pitchFamily="49" charset="-122"/>
              </a:rPr>
              <a:t>长子</a:t>
            </a:r>
          </a:p>
        </p:txBody>
      </p:sp>
      <p:sp>
        <p:nvSpPr>
          <p:cNvPr id="32776" name="Text Box 8">
            <a:extLst>
              <a:ext uri="{FF2B5EF4-FFF2-40B4-BE49-F238E27FC236}">
                <a16:creationId xmlns:a16="http://schemas.microsoft.com/office/drawing/2014/main" id="{9F974C73-1B2A-4E0B-B6EA-1A6965270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1950" y="4800600"/>
            <a:ext cx="738188" cy="12858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TW" altLang="zh-CN" sz="3600" b="1" dirty="0">
                <a:ea typeface="楷体" panose="02010609060101010101" pitchFamily="49" charset="-122"/>
              </a:rPr>
              <a:t>次子</a:t>
            </a:r>
          </a:p>
        </p:txBody>
      </p:sp>
      <p:sp>
        <p:nvSpPr>
          <p:cNvPr id="32777" name="AutoShape 9">
            <a:extLst>
              <a:ext uri="{FF2B5EF4-FFF2-40B4-BE49-F238E27FC236}">
                <a16:creationId xmlns:a16="http://schemas.microsoft.com/office/drawing/2014/main" id="{E6E0E5F3-18E8-43F8-9F73-3EDC827CF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1628775"/>
            <a:ext cx="641350" cy="184150"/>
          </a:xfrm>
          <a:custGeom>
            <a:avLst/>
            <a:gdLst>
              <a:gd name="T0" fmla="*/ 423349637 w 21600"/>
              <a:gd name="T1" fmla="*/ 0 h 21600"/>
              <a:gd name="T2" fmla="*/ 0 w 21600"/>
              <a:gd name="T3" fmla="*/ 6670313 h 21600"/>
              <a:gd name="T4" fmla="*/ 423349637 w 21600"/>
              <a:gd name="T5" fmla="*/ 13340627 h 21600"/>
              <a:gd name="T6" fmla="*/ 564466421 w 21600"/>
              <a:gd name="T7" fmla="*/ 6670313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808000"/>
            </a:solidFill>
            <a:miter lim="800000"/>
            <a:headEnd/>
            <a:tailEnd/>
          </a:ln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2778" name="AutoShape 10">
            <a:extLst>
              <a:ext uri="{FF2B5EF4-FFF2-40B4-BE49-F238E27FC236}">
                <a16:creationId xmlns:a16="http://schemas.microsoft.com/office/drawing/2014/main" id="{D757CB5C-4428-4147-A814-FC8147FE5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3600450"/>
            <a:ext cx="641350" cy="184150"/>
          </a:xfrm>
          <a:custGeom>
            <a:avLst/>
            <a:gdLst>
              <a:gd name="T0" fmla="*/ 423349637 w 21600"/>
              <a:gd name="T1" fmla="*/ 0 h 21600"/>
              <a:gd name="T2" fmla="*/ 0 w 21600"/>
              <a:gd name="T3" fmla="*/ 6670313 h 21600"/>
              <a:gd name="T4" fmla="*/ 423349637 w 21600"/>
              <a:gd name="T5" fmla="*/ 13340627 h 21600"/>
              <a:gd name="T6" fmla="*/ 564466421 w 21600"/>
              <a:gd name="T7" fmla="*/ 6670313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808000"/>
            </a:solidFill>
            <a:miter lim="800000"/>
            <a:headEnd/>
            <a:tailEnd/>
          </a:ln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2779" name="AutoShape 11">
            <a:extLst>
              <a:ext uri="{FF2B5EF4-FFF2-40B4-BE49-F238E27FC236}">
                <a16:creationId xmlns:a16="http://schemas.microsoft.com/office/drawing/2014/main" id="{20D1BCB3-11F9-4399-AA40-B4E8637D4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5057775"/>
            <a:ext cx="641350" cy="184150"/>
          </a:xfrm>
          <a:custGeom>
            <a:avLst/>
            <a:gdLst>
              <a:gd name="T0" fmla="*/ 423349637 w 21600"/>
              <a:gd name="T1" fmla="*/ 0 h 21600"/>
              <a:gd name="T2" fmla="*/ 0 w 21600"/>
              <a:gd name="T3" fmla="*/ 6670313 h 21600"/>
              <a:gd name="T4" fmla="*/ 423349637 w 21600"/>
              <a:gd name="T5" fmla="*/ 13340627 h 21600"/>
              <a:gd name="T6" fmla="*/ 564466421 w 21600"/>
              <a:gd name="T7" fmla="*/ 6670313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808000"/>
            </a:solidFill>
            <a:miter lim="800000"/>
            <a:headEnd/>
            <a:tailEnd/>
          </a:ln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2780" name="Text Box 12">
            <a:extLst>
              <a:ext uri="{FF2B5EF4-FFF2-40B4-BE49-F238E27FC236}">
                <a16:creationId xmlns:a16="http://schemas.microsoft.com/office/drawing/2014/main" id="{66F7B205-F973-4427-ABCD-51C7B5242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950" y="1114425"/>
            <a:ext cx="1154113" cy="6000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TW" altLang="zh-CN" sz="3150" b="1" dirty="0">
                <a:latin typeface="楷体" panose="02010609060101010101" pitchFamily="49" charset="-122"/>
                <a:ea typeface="楷体" panose="02010609060101010101" pitchFamily="49" charset="-122"/>
              </a:rPr>
              <a:t>儿子</a:t>
            </a:r>
          </a:p>
        </p:txBody>
      </p:sp>
      <p:sp>
        <p:nvSpPr>
          <p:cNvPr id="32781" name="Text Box 13">
            <a:extLst>
              <a:ext uri="{FF2B5EF4-FFF2-40B4-BE49-F238E27FC236}">
                <a16:creationId xmlns:a16="http://schemas.microsoft.com/office/drawing/2014/main" id="{5FBC528F-0D5B-42F8-923B-A5F4CD0BC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950" y="1800225"/>
            <a:ext cx="1154113" cy="6000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150" b="1">
                <a:ea typeface="隶书" panose="02010509060101010101" pitchFamily="49" charset="-122"/>
              </a:rPr>
              <a:t>儿</a:t>
            </a:r>
            <a:r>
              <a:rPr lang="zh-CN" altLang="en-US" sz="3150" b="1">
                <a:ea typeface="楷体" panose="02010609060101010101" pitchFamily="49" charset="-122"/>
              </a:rPr>
              <a:t>子</a:t>
            </a:r>
          </a:p>
        </p:txBody>
      </p:sp>
      <p:sp>
        <p:nvSpPr>
          <p:cNvPr id="32782" name="Text Box 14">
            <a:extLst>
              <a:ext uri="{FF2B5EF4-FFF2-40B4-BE49-F238E27FC236}">
                <a16:creationId xmlns:a16="http://schemas.microsoft.com/office/drawing/2014/main" id="{0EB26D1D-CF36-40C4-8C38-EB1D77270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950" y="2486025"/>
            <a:ext cx="1154113" cy="6000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zh-TW" sz="2250" b="1">
                <a:ea typeface="隶书" panose="02010509060101010101" pitchFamily="49" charset="-122"/>
              </a:rPr>
              <a:t> </a:t>
            </a:r>
            <a:r>
              <a:rPr lang="zh-TW" altLang="zh-CN" sz="3150" b="1">
                <a:ea typeface="楷体" panose="02010609060101010101" pitchFamily="49" charset="-122"/>
              </a:rPr>
              <a:t>儿子</a:t>
            </a:r>
          </a:p>
        </p:txBody>
      </p:sp>
      <p:sp>
        <p:nvSpPr>
          <p:cNvPr id="32783" name="Text Box 15">
            <a:extLst>
              <a:ext uri="{FF2B5EF4-FFF2-40B4-BE49-F238E27FC236}">
                <a16:creationId xmlns:a16="http://schemas.microsoft.com/office/drawing/2014/main" id="{99D57ED1-0C52-49E1-9C13-9EE90A2F9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950" y="3257550"/>
            <a:ext cx="1154113" cy="6000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zh-TW" sz="2250" b="1">
                <a:ea typeface="隶书" panose="02010509060101010101" pitchFamily="49" charset="-122"/>
              </a:rPr>
              <a:t> </a:t>
            </a:r>
            <a:r>
              <a:rPr lang="zh-TW" altLang="zh-CN" sz="3150" b="1">
                <a:ea typeface="楷体" panose="02010609060101010101" pitchFamily="49" charset="-122"/>
              </a:rPr>
              <a:t>儿子</a:t>
            </a:r>
          </a:p>
        </p:txBody>
      </p:sp>
      <p:sp>
        <p:nvSpPr>
          <p:cNvPr id="32784" name="Text Box 16">
            <a:extLst>
              <a:ext uri="{FF2B5EF4-FFF2-40B4-BE49-F238E27FC236}">
                <a16:creationId xmlns:a16="http://schemas.microsoft.com/office/drawing/2014/main" id="{FE6A220A-99EE-428E-B284-F48BB421E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950" y="3943350"/>
            <a:ext cx="1154113" cy="6000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TW" altLang="zh-CN" sz="3150" b="1">
                <a:latin typeface="楷体" panose="02010609060101010101" pitchFamily="49" charset="-122"/>
                <a:ea typeface="楷体" panose="02010609060101010101" pitchFamily="49" charset="-122"/>
              </a:rPr>
              <a:t>儿子</a:t>
            </a:r>
          </a:p>
        </p:txBody>
      </p:sp>
      <p:sp>
        <p:nvSpPr>
          <p:cNvPr id="32785" name="Text Box 17">
            <a:extLst>
              <a:ext uri="{FF2B5EF4-FFF2-40B4-BE49-F238E27FC236}">
                <a16:creationId xmlns:a16="http://schemas.microsoft.com/office/drawing/2014/main" id="{CDF06846-FDF2-4AD3-BDB1-240E01B81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950" y="4714875"/>
            <a:ext cx="1154113" cy="6000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zh-TW" sz="2250" b="1">
                <a:ea typeface="隶书" panose="02010509060101010101" pitchFamily="49" charset="-122"/>
              </a:rPr>
              <a:t> </a:t>
            </a:r>
            <a:r>
              <a:rPr lang="zh-TW" altLang="zh-CN" sz="3150" b="1">
                <a:ea typeface="楷体" panose="02010609060101010101" pitchFamily="49" charset="-122"/>
              </a:rPr>
              <a:t>儿子</a:t>
            </a:r>
          </a:p>
        </p:txBody>
      </p:sp>
      <p:sp>
        <p:nvSpPr>
          <p:cNvPr id="32786" name="Text Box 18">
            <a:extLst>
              <a:ext uri="{FF2B5EF4-FFF2-40B4-BE49-F238E27FC236}">
                <a16:creationId xmlns:a16="http://schemas.microsoft.com/office/drawing/2014/main" id="{49CD665C-133A-47F0-9144-0145D2168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950" y="5400675"/>
            <a:ext cx="1154113" cy="6000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TW" altLang="zh-CN" sz="3150" b="1">
                <a:latin typeface="楷体" panose="02010609060101010101" pitchFamily="49" charset="-122"/>
                <a:ea typeface="楷体" panose="02010609060101010101" pitchFamily="49" charset="-122"/>
              </a:rPr>
              <a:t>儿子</a:t>
            </a:r>
          </a:p>
        </p:txBody>
      </p:sp>
      <p:sp>
        <p:nvSpPr>
          <p:cNvPr id="32787" name="AutoShape 19">
            <a:extLst>
              <a:ext uri="{FF2B5EF4-FFF2-40B4-BE49-F238E27FC236}">
                <a16:creationId xmlns:a16="http://schemas.microsoft.com/office/drawing/2014/main" id="{D9CE019C-D4B1-4333-9D74-42E383AD192F}"/>
              </a:ext>
            </a:extLst>
          </p:cNvPr>
          <p:cNvSpPr>
            <a:spLocks/>
          </p:cNvSpPr>
          <p:nvPr/>
        </p:nvSpPr>
        <p:spPr bwMode="auto">
          <a:xfrm>
            <a:off x="7578725" y="1114425"/>
            <a:ext cx="1296988" cy="5057775"/>
          </a:xfrm>
          <a:prstGeom prst="rightBrace">
            <a:avLst>
              <a:gd name="adj1" fmla="val 86099"/>
              <a:gd name="adj2" fmla="val 50000"/>
            </a:avLst>
          </a:prstGeom>
          <a:solidFill>
            <a:schemeClr val="accent1"/>
          </a:solidFill>
          <a:ln w="9525">
            <a:solidFill>
              <a:srgbClr val="808000"/>
            </a:solidFill>
            <a:round/>
            <a:headEnd/>
            <a:tailEnd/>
          </a:ln>
        </p:spPr>
        <p:txBody>
          <a:bodyPr vert="eaVert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2788" name="Text Box 20">
            <a:extLst>
              <a:ext uri="{FF2B5EF4-FFF2-40B4-BE49-F238E27FC236}">
                <a16:creationId xmlns:a16="http://schemas.microsoft.com/office/drawing/2014/main" id="{0AA288C1-95DA-46E4-872B-D329CCD3D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600" y="1285875"/>
            <a:ext cx="808038" cy="45434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TW" altLang="zh-CN" sz="4050" b="1">
                <a:ea typeface="楷体" panose="02010609060101010101" pitchFamily="49" charset="-122"/>
              </a:rPr>
              <a:t>中央统辖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2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bldLvl="0" animBg="1" autoUpdateAnimBg="0"/>
      <p:bldP spid="32775" grpId="0" bldLvl="0" animBg="1" autoUpdateAnimBg="0"/>
      <p:bldP spid="32776" grpId="0" bldLvl="0" animBg="1" autoUpdateAnimBg="0"/>
      <p:bldP spid="32780" grpId="0" bldLvl="0" animBg="1" autoUpdateAnimBg="0"/>
      <p:bldP spid="32781" grpId="0" bldLvl="0" animBg="1" autoUpdateAnimBg="0"/>
      <p:bldP spid="32782" grpId="0" bldLvl="0" animBg="1" autoUpdateAnimBg="0"/>
      <p:bldP spid="32783" grpId="0" bldLvl="0" animBg="1" autoUpdateAnimBg="0"/>
      <p:bldP spid="32784" grpId="0" bldLvl="0" animBg="1" autoUpdateAnimBg="0"/>
      <p:bldP spid="32785" grpId="0" bldLvl="0" animBg="1" autoUpdateAnimBg="0"/>
      <p:bldP spid="32786" grpId="0" bldLvl="0" animBg="1" autoUpdateAnimBg="0"/>
      <p:bldP spid="32787" grpId="0" animBg="1"/>
      <p:bldP spid="32788" grpId="0" bldLvl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F54422D9-06C9-4729-ABCD-372A35128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309563"/>
            <a:ext cx="4024313" cy="5842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1" dirty="0">
                <a:latin typeface="Times New Roman" panose="02020603050405020304" pitchFamily="18" charset="0"/>
              </a:rPr>
              <a:t>一 “推恩令”的实施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66942210-D73B-4B64-A07C-DAADCB5D5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400" y="1673225"/>
            <a:ext cx="8685213" cy="206216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dirty="0">
                <a:latin typeface="Times New Roman" panose="02020603050405020304" pitchFamily="18" charset="0"/>
              </a:rPr>
              <a:t>4 </a:t>
            </a:r>
            <a:r>
              <a:rPr lang="zh-CN" altLang="en-US" sz="3200" b="1" dirty="0">
                <a:latin typeface="Times New Roman" panose="02020603050405020304" pitchFamily="18" charset="0"/>
              </a:rPr>
              <a:t>结果 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altLang="zh-CN" sz="3200" b="1" dirty="0">
                <a:latin typeface="Times New Roman" panose="02020603050405020304" pitchFamily="18" charset="0"/>
              </a:rPr>
              <a:t>         </a:t>
            </a:r>
            <a:r>
              <a:rPr lang="zh-CN" altLang="en-US" sz="3200" b="1" dirty="0">
                <a:latin typeface="Times New Roman" panose="02020603050405020304" pitchFamily="18" charset="0"/>
              </a:rPr>
              <a:t>侯国越来越多，诸侯王的封地和势力越来越小；诸侯王从此一蹶不振。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altLang="zh-CN" sz="3200" b="1" dirty="0">
                <a:latin typeface="Times New Roman" panose="02020603050405020304" pitchFamily="18" charset="0"/>
              </a:rPr>
              <a:t>         </a:t>
            </a:r>
            <a:r>
              <a:rPr lang="zh-CN" altLang="en-US" sz="3200" b="1" dirty="0">
                <a:latin typeface="Times New Roman" panose="02020603050405020304" pitchFamily="18" charset="0"/>
              </a:rPr>
              <a:t>加强了中央对地方的控制。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8D672BCA-D11D-43D8-8B3B-C3A1FD3B7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9763" y="4845050"/>
            <a:ext cx="8302625" cy="107791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dirty="0">
                <a:latin typeface="Times New Roman" panose="02020603050405020304" pitchFamily="18" charset="0"/>
              </a:rPr>
              <a:t>5 </a:t>
            </a:r>
            <a:r>
              <a:rPr lang="zh-CN" altLang="en-US" sz="3200" b="1" dirty="0">
                <a:latin typeface="Times New Roman" panose="02020603050405020304" pitchFamily="18" charset="0"/>
              </a:rPr>
              <a:t>刺史制度 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altLang="zh-CN" sz="3200" b="1" dirty="0">
                <a:latin typeface="Times New Roman" panose="02020603050405020304" pitchFamily="18" charset="0"/>
              </a:rPr>
              <a:t>     </a:t>
            </a:r>
            <a:r>
              <a:rPr lang="zh-CN" altLang="en-US" sz="3200" b="1" dirty="0">
                <a:latin typeface="Times New Roman" panose="02020603050405020304" pitchFamily="18" charset="0"/>
              </a:rPr>
              <a:t>全国划分为</a:t>
            </a:r>
            <a:r>
              <a:rPr lang="en-US" altLang="zh-CN" sz="3200" b="1" dirty="0">
                <a:latin typeface="Times New Roman" panose="02020603050405020304" pitchFamily="18" charset="0"/>
              </a:rPr>
              <a:t>13</a:t>
            </a:r>
            <a:r>
              <a:rPr lang="zh-CN" altLang="en-US" sz="3200" b="1" dirty="0">
                <a:latin typeface="Times New Roman" panose="02020603050405020304" pitchFamily="18" charset="0"/>
              </a:rPr>
              <a:t>个州部，每州部派刺史一人。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932</TotalTime>
  <Pages>0</Pages>
  <Words>657</Words>
  <Characters>0</Characters>
  <Application>Microsoft Office PowerPoint</Application>
  <DocSecurity>0</DocSecurity>
  <PresentationFormat>宽屏</PresentationFormat>
  <Lines>0</Lines>
  <Paragraphs>73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黑体</vt:lpstr>
      <vt:lpstr>华康海报体W12(P)</vt:lpstr>
      <vt:lpstr>楷体</vt:lpstr>
      <vt:lpstr>宋体</vt:lpstr>
      <vt:lpstr>微软雅黑</vt:lpstr>
      <vt:lpstr>Arial</vt:lpstr>
      <vt:lpstr>Calibri</vt:lpstr>
      <vt:lpstr>Century Gothic</vt:lpstr>
      <vt:lpstr>Times New Roman</vt:lpstr>
      <vt:lpstr>Wingdings 3</vt:lpstr>
      <vt:lpstr>丝状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Administrator</dc:creator>
  <cp:keywords/>
  <dc:description/>
  <cp:lastModifiedBy>xbany</cp:lastModifiedBy>
  <cp:revision>95</cp:revision>
  <dcterms:created xsi:type="dcterms:W3CDTF">2015-07-15T07:54:25Z</dcterms:created>
  <dcterms:modified xsi:type="dcterms:W3CDTF">2019-11-05T05:48:28Z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